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86" r:id="rId1"/>
    <p:sldMasterId id="2147483706" r:id="rId2"/>
    <p:sldMasterId id="2147483712" r:id="rId3"/>
    <p:sldMasterId id="2147483724" r:id="rId4"/>
    <p:sldMasterId id="2147483794" r:id="rId5"/>
  </p:sldMasterIdLst>
  <p:notesMasterIdLst>
    <p:notesMasterId r:id="rId36"/>
  </p:notesMasterIdLst>
  <p:handoutMasterIdLst>
    <p:handoutMasterId r:id="rId37"/>
  </p:handoutMasterIdLst>
  <p:sldIdLst>
    <p:sldId id="446" r:id="rId6"/>
    <p:sldId id="449" r:id="rId7"/>
    <p:sldId id="450" r:id="rId8"/>
    <p:sldId id="279" r:id="rId9"/>
    <p:sldId id="267" r:id="rId10"/>
    <p:sldId id="270" r:id="rId11"/>
    <p:sldId id="260" r:id="rId12"/>
    <p:sldId id="310" r:id="rId13"/>
    <p:sldId id="458" r:id="rId14"/>
    <p:sldId id="456" r:id="rId15"/>
    <p:sldId id="448" r:id="rId16"/>
    <p:sldId id="496" r:id="rId17"/>
    <p:sldId id="492" r:id="rId18"/>
    <p:sldId id="493" r:id="rId19"/>
    <p:sldId id="494" r:id="rId20"/>
    <p:sldId id="507" r:id="rId21"/>
    <p:sldId id="509" r:id="rId22"/>
    <p:sldId id="510" r:id="rId23"/>
    <p:sldId id="498" r:id="rId24"/>
    <p:sldId id="499" r:id="rId25"/>
    <p:sldId id="500" r:id="rId26"/>
    <p:sldId id="502" r:id="rId27"/>
    <p:sldId id="501" r:id="rId28"/>
    <p:sldId id="497" r:id="rId29"/>
    <p:sldId id="505" r:id="rId30"/>
    <p:sldId id="504" r:id="rId31"/>
    <p:sldId id="506" r:id="rId32"/>
    <p:sldId id="511" r:id="rId33"/>
    <p:sldId id="508" r:id="rId34"/>
    <p:sldId id="512"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B899002-E0C0-4B13-971B-C2E7C9B64002}">
          <p14:sldIdLst>
            <p14:sldId id="446"/>
            <p14:sldId id="449"/>
            <p14:sldId id="450"/>
            <p14:sldId id="279"/>
            <p14:sldId id="267"/>
            <p14:sldId id="270"/>
            <p14:sldId id="260"/>
            <p14:sldId id="310"/>
            <p14:sldId id="458"/>
            <p14:sldId id="456"/>
            <p14:sldId id="448"/>
            <p14:sldId id="496"/>
            <p14:sldId id="492"/>
            <p14:sldId id="493"/>
            <p14:sldId id="494"/>
            <p14:sldId id="507"/>
            <p14:sldId id="509"/>
            <p14:sldId id="510"/>
            <p14:sldId id="498"/>
            <p14:sldId id="499"/>
            <p14:sldId id="500"/>
            <p14:sldId id="502"/>
            <p14:sldId id="501"/>
            <p14:sldId id="497"/>
            <p14:sldId id="505"/>
            <p14:sldId id="504"/>
            <p14:sldId id="506"/>
            <p14:sldId id="511"/>
            <p14:sldId id="508"/>
            <p14:sldId id="512"/>
          </p14:sldIdLst>
        </p14:section>
      </p14:sectionLst>
    </p:ex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8F6A"/>
    <a:srgbClr val="8C5896"/>
    <a:srgbClr val="7C6560"/>
    <a:srgbClr val="29282D"/>
    <a:srgbClr val="E288B6"/>
    <a:srgbClr val="D75078"/>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3" d="100"/>
          <a:sy n="113" d="100"/>
        </p:scale>
        <p:origin x="432" y="96"/>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B464A9-3458-4198-8EB4-272E5BB8E02F}" type="doc">
      <dgm:prSet loTypeId="urn:microsoft.com/office/officeart/2005/8/layout/hProcess11" loCatId="process" qsTypeId="urn:microsoft.com/office/officeart/2005/8/quickstyle/simple1" qsCatId="simple" csTypeId="urn:microsoft.com/office/officeart/2005/8/colors/accent1_2" csCatId="accent1"/>
      <dgm:spPr/>
      <dgm:t>
        <a:bodyPr/>
        <a:lstStyle/>
        <a:p>
          <a:endParaRPr lang="en-US"/>
        </a:p>
      </dgm:t>
    </dgm:pt>
    <dgm:pt modelId="{49B44E56-6148-4866-8196-C3451739732F}">
      <dgm:prSet/>
      <dgm:spPr/>
      <dgm:t>
        <a:bodyPr/>
        <a:lstStyle/>
        <a:p>
          <a:pPr rtl="0"/>
          <a:r>
            <a:rPr lang="en-US" b="1"/>
            <a:t>Linear data structures</a:t>
          </a:r>
          <a:r>
            <a:rPr lang="en-US"/>
            <a:t>: Elements are accessed in a sequential order but it is not</a:t>
          </a:r>
          <a:br>
            <a:rPr lang="en-US"/>
          </a:br>
          <a:r>
            <a:rPr lang="en-US"/>
            <a:t>compulsory to store all elements sequentially. Examples: Linked Lists, Stacks and</a:t>
          </a:r>
          <a:br>
            <a:rPr lang="en-US"/>
          </a:br>
          <a:r>
            <a:rPr lang="en-US"/>
            <a:t>Queues.</a:t>
          </a:r>
        </a:p>
      </dgm:t>
    </dgm:pt>
    <dgm:pt modelId="{A768BE55-25E7-4259-93E8-38B9A6DA35A6}" type="parTrans" cxnId="{278E4536-FD95-407B-B5CC-767660756580}">
      <dgm:prSet/>
      <dgm:spPr/>
      <dgm:t>
        <a:bodyPr/>
        <a:lstStyle/>
        <a:p>
          <a:endParaRPr lang="en-US"/>
        </a:p>
      </dgm:t>
    </dgm:pt>
    <dgm:pt modelId="{FD277729-98B7-4622-8FEF-2583529ABFE3}" type="sibTrans" cxnId="{278E4536-FD95-407B-B5CC-767660756580}">
      <dgm:prSet/>
      <dgm:spPr/>
      <dgm:t>
        <a:bodyPr/>
        <a:lstStyle/>
        <a:p>
          <a:endParaRPr lang="en-US"/>
        </a:p>
      </dgm:t>
    </dgm:pt>
    <dgm:pt modelId="{218FD281-A54A-48AF-8B6F-9CE61D34635D}">
      <dgm:prSet/>
      <dgm:spPr/>
      <dgm:t>
        <a:bodyPr/>
        <a:lstStyle/>
        <a:p>
          <a:pPr rtl="0"/>
          <a:r>
            <a:rPr lang="en-US" b="1"/>
            <a:t>Non – linear data structures</a:t>
          </a:r>
          <a:r>
            <a:rPr lang="en-US"/>
            <a:t>: Elements of this data structure are stored/accessed in a</a:t>
          </a:r>
          <a:br>
            <a:rPr lang="en-US"/>
          </a:br>
          <a:r>
            <a:rPr lang="en-US"/>
            <a:t>non-linear order. Examples: Trees and graphs.</a:t>
          </a:r>
        </a:p>
      </dgm:t>
    </dgm:pt>
    <dgm:pt modelId="{C1629407-EC5C-4A1F-B3A4-8DAEC191B31C}" type="parTrans" cxnId="{255636F6-D1E2-4AF2-A6B0-E2A65F95872D}">
      <dgm:prSet/>
      <dgm:spPr/>
      <dgm:t>
        <a:bodyPr/>
        <a:lstStyle/>
        <a:p>
          <a:endParaRPr lang="en-US"/>
        </a:p>
      </dgm:t>
    </dgm:pt>
    <dgm:pt modelId="{9B21D4FC-C497-463D-B499-851E2CF8E74B}" type="sibTrans" cxnId="{255636F6-D1E2-4AF2-A6B0-E2A65F95872D}">
      <dgm:prSet/>
      <dgm:spPr/>
      <dgm:t>
        <a:bodyPr/>
        <a:lstStyle/>
        <a:p>
          <a:endParaRPr lang="en-US"/>
        </a:p>
      </dgm:t>
    </dgm:pt>
    <dgm:pt modelId="{BE7C28C8-7EAA-43F7-BC0A-EAA85E28BDD7}" type="pres">
      <dgm:prSet presAssocID="{10B464A9-3458-4198-8EB4-272E5BB8E02F}" presName="Name0" presStyleCnt="0">
        <dgm:presLayoutVars>
          <dgm:dir/>
          <dgm:resizeHandles val="exact"/>
        </dgm:presLayoutVars>
      </dgm:prSet>
      <dgm:spPr/>
      <dgm:t>
        <a:bodyPr/>
        <a:lstStyle/>
        <a:p>
          <a:endParaRPr lang="en-US"/>
        </a:p>
      </dgm:t>
    </dgm:pt>
    <dgm:pt modelId="{C1A779E8-E814-4F2F-9C69-B0B37D111C70}" type="pres">
      <dgm:prSet presAssocID="{10B464A9-3458-4198-8EB4-272E5BB8E02F}" presName="arrow" presStyleLbl="bgShp" presStyleIdx="0" presStyleCnt="1"/>
      <dgm:spPr/>
    </dgm:pt>
    <dgm:pt modelId="{AD5EC365-3608-4F61-8242-C44B860ECEBA}" type="pres">
      <dgm:prSet presAssocID="{10B464A9-3458-4198-8EB4-272E5BB8E02F}" presName="points" presStyleCnt="0"/>
      <dgm:spPr/>
    </dgm:pt>
    <dgm:pt modelId="{3B4FBAE3-24AB-45C4-A07F-C3F2A30C5DD2}" type="pres">
      <dgm:prSet presAssocID="{49B44E56-6148-4866-8196-C3451739732F}" presName="compositeA" presStyleCnt="0"/>
      <dgm:spPr/>
    </dgm:pt>
    <dgm:pt modelId="{89DF6E98-A939-4161-BBEE-8E4A8154DADD}" type="pres">
      <dgm:prSet presAssocID="{49B44E56-6148-4866-8196-C3451739732F}" presName="textA" presStyleLbl="revTx" presStyleIdx="0" presStyleCnt="2">
        <dgm:presLayoutVars>
          <dgm:bulletEnabled val="1"/>
        </dgm:presLayoutVars>
      </dgm:prSet>
      <dgm:spPr/>
      <dgm:t>
        <a:bodyPr/>
        <a:lstStyle/>
        <a:p>
          <a:endParaRPr lang="en-US"/>
        </a:p>
      </dgm:t>
    </dgm:pt>
    <dgm:pt modelId="{8431E5BA-2773-4C48-B2D6-1BE443501DAC}" type="pres">
      <dgm:prSet presAssocID="{49B44E56-6148-4866-8196-C3451739732F}" presName="circleA" presStyleLbl="node1" presStyleIdx="0" presStyleCnt="2"/>
      <dgm:spPr/>
    </dgm:pt>
    <dgm:pt modelId="{EDB98D39-2D48-4614-8A11-71520D337ADF}" type="pres">
      <dgm:prSet presAssocID="{49B44E56-6148-4866-8196-C3451739732F}" presName="spaceA" presStyleCnt="0"/>
      <dgm:spPr/>
    </dgm:pt>
    <dgm:pt modelId="{63FD1D81-85F8-4C87-B7E6-9814D6F6D7BE}" type="pres">
      <dgm:prSet presAssocID="{FD277729-98B7-4622-8FEF-2583529ABFE3}" presName="space" presStyleCnt="0"/>
      <dgm:spPr/>
    </dgm:pt>
    <dgm:pt modelId="{312FE994-A9F6-4DAF-A01D-71224EF285F1}" type="pres">
      <dgm:prSet presAssocID="{218FD281-A54A-48AF-8B6F-9CE61D34635D}" presName="compositeB" presStyleCnt="0"/>
      <dgm:spPr/>
    </dgm:pt>
    <dgm:pt modelId="{8ACEA82D-6ABE-4218-9EF4-A094508799E8}" type="pres">
      <dgm:prSet presAssocID="{218FD281-A54A-48AF-8B6F-9CE61D34635D}" presName="textB" presStyleLbl="revTx" presStyleIdx="1" presStyleCnt="2">
        <dgm:presLayoutVars>
          <dgm:bulletEnabled val="1"/>
        </dgm:presLayoutVars>
      </dgm:prSet>
      <dgm:spPr/>
      <dgm:t>
        <a:bodyPr/>
        <a:lstStyle/>
        <a:p>
          <a:endParaRPr lang="en-US"/>
        </a:p>
      </dgm:t>
    </dgm:pt>
    <dgm:pt modelId="{CFC6CADB-F687-4B0D-922A-63E87B5AF77B}" type="pres">
      <dgm:prSet presAssocID="{218FD281-A54A-48AF-8B6F-9CE61D34635D}" presName="circleB" presStyleLbl="node1" presStyleIdx="1" presStyleCnt="2"/>
      <dgm:spPr/>
    </dgm:pt>
    <dgm:pt modelId="{FCAF90BA-F5E4-4B9D-BBF4-3EF9C68E8ACD}" type="pres">
      <dgm:prSet presAssocID="{218FD281-A54A-48AF-8B6F-9CE61D34635D}" presName="spaceB" presStyleCnt="0"/>
      <dgm:spPr/>
    </dgm:pt>
  </dgm:ptLst>
  <dgm:cxnLst>
    <dgm:cxn modelId="{278E4536-FD95-407B-B5CC-767660756580}" srcId="{10B464A9-3458-4198-8EB4-272E5BB8E02F}" destId="{49B44E56-6148-4866-8196-C3451739732F}" srcOrd="0" destOrd="0" parTransId="{A768BE55-25E7-4259-93E8-38B9A6DA35A6}" sibTransId="{FD277729-98B7-4622-8FEF-2583529ABFE3}"/>
    <dgm:cxn modelId="{20C8C4CA-5C6E-4C75-BF39-220C30FA4391}" type="presOf" srcId="{49B44E56-6148-4866-8196-C3451739732F}" destId="{89DF6E98-A939-4161-BBEE-8E4A8154DADD}" srcOrd="0" destOrd="0" presId="urn:microsoft.com/office/officeart/2005/8/layout/hProcess11"/>
    <dgm:cxn modelId="{66AABA5A-3989-42A4-8471-6E9C74ADA8C9}" type="presOf" srcId="{10B464A9-3458-4198-8EB4-272E5BB8E02F}" destId="{BE7C28C8-7EAA-43F7-BC0A-EAA85E28BDD7}" srcOrd="0" destOrd="0" presId="urn:microsoft.com/office/officeart/2005/8/layout/hProcess11"/>
    <dgm:cxn modelId="{255636F6-D1E2-4AF2-A6B0-E2A65F95872D}" srcId="{10B464A9-3458-4198-8EB4-272E5BB8E02F}" destId="{218FD281-A54A-48AF-8B6F-9CE61D34635D}" srcOrd="1" destOrd="0" parTransId="{C1629407-EC5C-4A1F-B3A4-8DAEC191B31C}" sibTransId="{9B21D4FC-C497-463D-B499-851E2CF8E74B}"/>
    <dgm:cxn modelId="{B5A7C045-1E96-4AEC-8878-0488D5DE61A8}" type="presOf" srcId="{218FD281-A54A-48AF-8B6F-9CE61D34635D}" destId="{8ACEA82D-6ABE-4218-9EF4-A094508799E8}" srcOrd="0" destOrd="0" presId="urn:microsoft.com/office/officeart/2005/8/layout/hProcess11"/>
    <dgm:cxn modelId="{8EBCA039-0304-4759-93A6-F0E6A4DC2311}" type="presParOf" srcId="{BE7C28C8-7EAA-43F7-BC0A-EAA85E28BDD7}" destId="{C1A779E8-E814-4F2F-9C69-B0B37D111C70}" srcOrd="0" destOrd="0" presId="urn:microsoft.com/office/officeart/2005/8/layout/hProcess11"/>
    <dgm:cxn modelId="{3811D2C3-4C6B-405B-BF45-C3F45ABB1412}" type="presParOf" srcId="{BE7C28C8-7EAA-43F7-BC0A-EAA85E28BDD7}" destId="{AD5EC365-3608-4F61-8242-C44B860ECEBA}" srcOrd="1" destOrd="0" presId="urn:microsoft.com/office/officeart/2005/8/layout/hProcess11"/>
    <dgm:cxn modelId="{95484694-DADB-4D12-BD0C-C71E5A9D73F8}" type="presParOf" srcId="{AD5EC365-3608-4F61-8242-C44B860ECEBA}" destId="{3B4FBAE3-24AB-45C4-A07F-C3F2A30C5DD2}" srcOrd="0" destOrd="0" presId="urn:microsoft.com/office/officeart/2005/8/layout/hProcess11"/>
    <dgm:cxn modelId="{0543CCDF-E0BD-4AAF-9775-93E681FCAD06}" type="presParOf" srcId="{3B4FBAE3-24AB-45C4-A07F-C3F2A30C5DD2}" destId="{89DF6E98-A939-4161-BBEE-8E4A8154DADD}" srcOrd="0" destOrd="0" presId="urn:microsoft.com/office/officeart/2005/8/layout/hProcess11"/>
    <dgm:cxn modelId="{AFF63EC3-F2AF-4EE4-938E-BD72FDCCEAA5}" type="presParOf" srcId="{3B4FBAE3-24AB-45C4-A07F-C3F2A30C5DD2}" destId="{8431E5BA-2773-4C48-B2D6-1BE443501DAC}" srcOrd="1" destOrd="0" presId="urn:microsoft.com/office/officeart/2005/8/layout/hProcess11"/>
    <dgm:cxn modelId="{4547EE00-5032-4BAD-B16C-1F84B2BF3AAD}" type="presParOf" srcId="{3B4FBAE3-24AB-45C4-A07F-C3F2A30C5DD2}" destId="{EDB98D39-2D48-4614-8A11-71520D337ADF}" srcOrd="2" destOrd="0" presId="urn:microsoft.com/office/officeart/2005/8/layout/hProcess11"/>
    <dgm:cxn modelId="{F02C4AE7-8083-40D7-8976-36F363F21A34}" type="presParOf" srcId="{AD5EC365-3608-4F61-8242-C44B860ECEBA}" destId="{63FD1D81-85F8-4C87-B7E6-9814D6F6D7BE}" srcOrd="1" destOrd="0" presId="urn:microsoft.com/office/officeart/2005/8/layout/hProcess11"/>
    <dgm:cxn modelId="{DB83DBF8-1904-494F-8922-683F8F9405F1}" type="presParOf" srcId="{AD5EC365-3608-4F61-8242-C44B860ECEBA}" destId="{312FE994-A9F6-4DAF-A01D-71224EF285F1}" srcOrd="2" destOrd="0" presId="urn:microsoft.com/office/officeart/2005/8/layout/hProcess11"/>
    <dgm:cxn modelId="{C983DF5F-3766-4B8F-92E4-9354C456B72B}" type="presParOf" srcId="{312FE994-A9F6-4DAF-A01D-71224EF285F1}" destId="{8ACEA82D-6ABE-4218-9EF4-A094508799E8}" srcOrd="0" destOrd="0" presId="urn:microsoft.com/office/officeart/2005/8/layout/hProcess11"/>
    <dgm:cxn modelId="{39C580FE-384D-4352-8C6C-307208A1CE9A}" type="presParOf" srcId="{312FE994-A9F6-4DAF-A01D-71224EF285F1}" destId="{CFC6CADB-F687-4B0D-922A-63E87B5AF77B}" srcOrd="1" destOrd="0" presId="urn:microsoft.com/office/officeart/2005/8/layout/hProcess11"/>
    <dgm:cxn modelId="{DEAE7300-C8A5-40DA-B3F0-A91F1CDB4103}" type="presParOf" srcId="{312FE994-A9F6-4DAF-A01D-71224EF285F1}" destId="{FCAF90BA-F5E4-4B9D-BBF4-3EF9C68E8ACD}"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A779E8-E814-4F2F-9C69-B0B37D111C70}">
      <dsp:nvSpPr>
        <dsp:cNvPr id="0" name=""/>
        <dsp:cNvSpPr/>
      </dsp:nvSpPr>
      <dsp:spPr>
        <a:xfrm>
          <a:off x="0" y="818688"/>
          <a:ext cx="8839199" cy="1091584"/>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9DF6E98-A939-4161-BBEE-8E4A8154DADD}">
      <dsp:nvSpPr>
        <dsp:cNvPr id="0" name=""/>
        <dsp:cNvSpPr/>
      </dsp:nvSpPr>
      <dsp:spPr>
        <a:xfrm>
          <a:off x="97" y="0"/>
          <a:ext cx="3880529" cy="1091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b" anchorCtr="0">
          <a:noAutofit/>
        </a:bodyPr>
        <a:lstStyle/>
        <a:p>
          <a:pPr lvl="0" algn="ctr" defTabSz="533400" rtl="0">
            <a:lnSpc>
              <a:spcPct val="90000"/>
            </a:lnSpc>
            <a:spcBef>
              <a:spcPct val="0"/>
            </a:spcBef>
            <a:spcAft>
              <a:spcPct val="35000"/>
            </a:spcAft>
          </a:pPr>
          <a:r>
            <a:rPr lang="en-US" sz="1200" b="1" kern="1200"/>
            <a:t>Linear data structures</a:t>
          </a:r>
          <a:r>
            <a:rPr lang="en-US" sz="1200" kern="1200"/>
            <a:t>: Elements are accessed in a sequential order but it is not</a:t>
          </a:r>
          <a:br>
            <a:rPr lang="en-US" sz="1200" kern="1200"/>
          </a:br>
          <a:r>
            <a:rPr lang="en-US" sz="1200" kern="1200"/>
            <a:t>compulsory to store all elements sequentially. Examples: Linked Lists, Stacks and</a:t>
          </a:r>
          <a:br>
            <a:rPr lang="en-US" sz="1200" kern="1200"/>
          </a:br>
          <a:r>
            <a:rPr lang="en-US" sz="1200" kern="1200"/>
            <a:t>Queues.</a:t>
          </a:r>
        </a:p>
      </dsp:txBody>
      <dsp:txXfrm>
        <a:off x="97" y="0"/>
        <a:ext cx="3880529" cy="1091584"/>
      </dsp:txXfrm>
    </dsp:sp>
    <dsp:sp modelId="{8431E5BA-2773-4C48-B2D6-1BE443501DAC}">
      <dsp:nvSpPr>
        <dsp:cNvPr id="0" name=""/>
        <dsp:cNvSpPr/>
      </dsp:nvSpPr>
      <dsp:spPr>
        <a:xfrm>
          <a:off x="1803913" y="1228032"/>
          <a:ext cx="272896" cy="272896"/>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ACEA82D-6ABE-4218-9EF4-A094508799E8}">
      <dsp:nvSpPr>
        <dsp:cNvPr id="0" name=""/>
        <dsp:cNvSpPr/>
      </dsp:nvSpPr>
      <dsp:spPr>
        <a:xfrm>
          <a:off x="4074652" y="1637377"/>
          <a:ext cx="3880529" cy="1091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t" anchorCtr="0">
          <a:noAutofit/>
        </a:bodyPr>
        <a:lstStyle/>
        <a:p>
          <a:pPr lvl="0" algn="ctr" defTabSz="533400" rtl="0">
            <a:lnSpc>
              <a:spcPct val="90000"/>
            </a:lnSpc>
            <a:spcBef>
              <a:spcPct val="0"/>
            </a:spcBef>
            <a:spcAft>
              <a:spcPct val="35000"/>
            </a:spcAft>
          </a:pPr>
          <a:r>
            <a:rPr lang="en-US" sz="1200" b="1" kern="1200"/>
            <a:t>Non – linear data structures</a:t>
          </a:r>
          <a:r>
            <a:rPr lang="en-US" sz="1200" kern="1200"/>
            <a:t>: Elements of this data structure are stored/accessed in a</a:t>
          </a:r>
          <a:br>
            <a:rPr lang="en-US" sz="1200" kern="1200"/>
          </a:br>
          <a:r>
            <a:rPr lang="en-US" sz="1200" kern="1200"/>
            <a:t>non-linear order. Examples: Trees and graphs.</a:t>
          </a:r>
        </a:p>
      </dsp:txBody>
      <dsp:txXfrm>
        <a:off x="4074652" y="1637377"/>
        <a:ext cx="3880529" cy="1091584"/>
      </dsp:txXfrm>
    </dsp:sp>
    <dsp:sp modelId="{CFC6CADB-F687-4B0D-922A-63E87B5AF77B}">
      <dsp:nvSpPr>
        <dsp:cNvPr id="0" name=""/>
        <dsp:cNvSpPr/>
      </dsp:nvSpPr>
      <dsp:spPr>
        <a:xfrm>
          <a:off x="5878469" y="1228032"/>
          <a:ext cx="272896" cy="272896"/>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9/2/2022</a:t>
            </a:fld>
            <a:endParaRPr lang="en-US" dirty="0"/>
          </a:p>
        </p:txBody>
      </p:sp>
      <p:sp>
        <p:nvSpPr>
          <p:cNvPr id="4" name="Footer Placeholder 3">
            <a:extLst>
              <a:ext uri="{FF2B5EF4-FFF2-40B4-BE49-F238E27FC236}">
                <a16:creationId xmlns:a16="http://schemas.microsoft.com/office/drawing/2014/main" xmlns=""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31T15:56:20.140"/>
    </inkml:context>
    <inkml:brush xml:id="br0">
      <inkml:brushProperty name="width" value="0.05" units="cm"/>
      <inkml:brushProperty name="height" value="0.05" units="cm"/>
      <inkml:brushProperty name="color" value="#E71224"/>
    </inkml:brush>
  </inkml:definitions>
  <inkml:trace contextRef="#ctx0" brushRef="#br0">1 0 24575,'0'1097'0,"0"-1092"0,-1-1 0,1 1 0,0 0 0,1-1 0,-1 1 0,1-1 0,0 1 0,0-1 0,1 1 0,-1-1 0,1 0 0,0 1 0,0-1 0,0 0 0,1 0 0,-1-1 0,1 1 0,0 0 0,6 5 0,26 23 0,-31-27 0,0-1 0,0 0 0,0 0 0,0 0 0,1-1 0,-1 1 0,1-1 0,0 0 0,0 0 0,0-1 0,1 1 0,-1-1 0,1-1 0,-1 1 0,6 0 0,64 3 0,-52-4 0,1 0 0,39 8 0,-40-5 0,1 0 0,-1-2 0,33-2 0,-33 0 0,1 1 0,-1 0 0,32 7 0,67 23 0,-90-25 0,0-2 0,1-1 0,-1-2 0,51-4 0,-6 1 0,40 3 0,119-3 0,-210-1 0,0-2 0,44-13 0,-38 9 0,34-6 0,-21 9 0,54-17 0,-48 5 0,-38 12 0,0 1 0,1 1 0,-1 0 0,1 1 0,22-3 0,260 5 0,-143 3 0,1164-2 0,-1286 2 0,58 10 0,-38-3 0,106 18 0,-99-16 0,-33-5 0,40 2 0,19 4 0,-57-6 0,35 1 0,51 5 0,20 1 0,539-12 0,-319-2 0,-345 1 0,-1 0 0,0 0 0,1 1 0,-1 0 0,1 1 0,-1 0 0,0 0 0,0 0 0,0 1 0,11 6 0,-10-3 0,1 0 0,-1 0 0,0 1 0,-1 1 0,0-1 0,13 18 0,141 221 0,-52-26 0,-59-85 0,-41-116 0,-2 1 0,0 0 0,-1 0 0,-1 0 0,-1 1 0,-1 0 0,-1-1 0,0 27 0,-1-23 0,2-1 0,0 0 0,2 0 0,7 24 0,-5-23 0,-1 0 0,-1 1 0,2 37 0,-8 13 0,0-44 0,1-1 0,1 1 0,9 52 0,-4-49 0,-2 0 0,-1 1 0,-2 45 0,2 35 0,-3-113 0,0 0 0,0 0 0,1 1 0,-1-1 0,1 0 0,0 0 0,-1 0 0,1 0 0,0 0 0,0 0 0,0 0 0,1 0 0,-1 0 0,0 0 0,1-1 0,-1 1 0,1 0 0,0-1 0,-1 0 0,1 1 0,0-1 0,0 0 0,0 0 0,0 0 0,2 1 0,5 1 0,0-1 0,0 0 0,1 0 0,17 0 0,12 3 0,19 9 0,-35-7 0,0-2 0,-1 0 0,38 2 0,-34-5 0,-1 1 0,0 1 0,35 11 0,-35-8 0,0-1 0,0-1 0,39 2 0,53-9 0,65 4 0,-115 10 0,-50-8 0,1 0 0,29 1 0,57-6 0,41 2 0,-69 11 0,-49-7 0,44 3 0,-54-8 0,-1 0 0,1 1 0,0 1 0,-1 1 0,0 0 0,1 1 0,-1 1 0,20 8 0,-16-4 0,0-1 0,0-1 0,1-1 0,0-1 0,32 4 0,6 1 0,-28-5 0,41 3 0,-27-4 0,76 17 0,-116-20 0,0 1 0,0 0 0,-1 0 0,1 0 0,0 1 0,-1-1 0,0 1 0,1 0 0,-1 0 0,0 1 0,-1 0 0,1-1 0,-1 1 0,1 0 0,-1 0 0,0 1 0,-1-1 0,1 1 0,-1-1 0,0 1 0,2 6 0,4 11 0,-2 0 0,0 0 0,3 31 0,-8-46 0,7 70 0,-4-1 0,-6 90 0,0-41 0,2 197-1365,0-300-5461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31T15:56:31.521"/>
    </inkml:context>
    <inkml:brush xml:id="br0">
      <inkml:brushProperty name="width" value="0.05" units="cm"/>
      <inkml:brushProperty name="height" value="0.05" units="cm"/>
      <inkml:brushProperty name="color" value="#E71224"/>
    </inkml:brush>
  </inkml:definitions>
  <inkml:trace contextRef="#ctx0" brushRef="#br0">830 0 24575,'-30'0'0,"-30"0"0,-19 0 0,-7 4 0,1 6 0,8 1 0,3 3 0,7-1 0,9-3 0,7 2 0,4-2 0,5-3 0,1-2 0,8-2-8191</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9/2/2022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3700" y="692150"/>
            <a:ext cx="6146800" cy="3457575"/>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967865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xmlns=""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xmlns=""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34054983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5694542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029596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4830086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38754160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31213738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7032773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9357895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xmlns=""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40344045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41299232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C5FADE3-B84E-4AF7-91CC-AB47E1A43619}"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142098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40000121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C5FADE3-B84E-4AF7-91CC-AB47E1A43619}" type="slidenum">
              <a:rPr lang="en-US" smtClean="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562546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8929243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38251474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79845435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4692124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xmlns=""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xmlns=""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xmlns=""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244743278"/>
      </p:ext>
    </p:extLst>
  </p:cSld>
  <p:clrMapOvr>
    <a:masterClrMapping/>
  </p:clrMapOvr>
  <p:extLst>
    <p:ext uri="{DCECCB84-F9BA-43D5-87BE-67443E8EF086}">
      <p15:sldGuideLst xmlns:p15="http://schemas.microsoft.com/office/powerpoint/2012/main">
        <p15:guide id="1" orient="horz" pos="1032">
          <p15:clr>
            <a:srgbClr val="FBAE40"/>
          </p15:clr>
        </p15:guide>
        <p15:guide id="2" pos="33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t>Click icon to add picture</a:t>
            </a:r>
            <a:endParaRPr lang="en-US" dirty="0"/>
          </a:p>
        </p:txBody>
      </p:sp>
      <p:sp>
        <p:nvSpPr>
          <p:cNvPr id="8" name="Rectangle 7">
            <a:extLst>
              <a:ext uri="{FF2B5EF4-FFF2-40B4-BE49-F238E27FC236}">
                <a16:creationId xmlns:a16="http://schemas.microsoft.com/office/drawing/2014/main" xmlns=""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xmlns=""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xmlns=""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xmlns=""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xmlns=""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xmlns=""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xmlns=""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xmlns=""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xmlns=""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xmlns=""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xmlns=""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5.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3037152705"/>
      </p:ext>
    </p:extLst>
  </p:cSld>
  <p:clrMap bg1="lt1" tx1="dk1" bg2="lt2" tx2="dk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 id="2147483806" r:id="rId12"/>
    <p:sldLayoutId id="2147483807" r:id="rId13"/>
    <p:sldLayoutId id="2147483808" r:id="rId14"/>
    <p:sldLayoutId id="2147483809" r:id="rId15"/>
    <p:sldLayoutId id="2147483810" r:id="rId16"/>
    <p:sldLayoutId id="2147483811" r:id="rId17"/>
    <p:sldLayoutId id="2147483812" r:id="rId18"/>
  </p:sldLayoutIdLs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8.xml"/><Relationship Id="rId4" Type="http://schemas.openxmlformats.org/officeDocument/2006/relationships/hyperlink" Target="mailto:sobia.iftikhar@nu.edu.pk"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13.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customXml" Target="../ink/ink1.xml"/><Relationship Id="rId1" Type="http://schemas.openxmlformats.org/officeDocument/2006/relationships/slideLayout" Target="../slideLayouts/slideLayout13.xml"/><Relationship Id="rId5" Type="http://schemas.openxmlformats.org/officeDocument/2006/relationships/image" Target="../media/image21.png"/><Relationship Id="rId4" Type="http://schemas.openxmlformats.org/officeDocument/2006/relationships/customXml" Target="../ink/ink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xmlns="" id="{81F59575-96AE-45B0-B1FB-3CFC139E9D12}"/>
              </a:ext>
            </a:extLst>
          </p:cNvPr>
          <p:cNvPicPr>
            <a:picLocks noGrp="1" noChangeAspect="1"/>
          </p:cNvPicPr>
          <p:nvPr>
            <p:ph type="pic" sz="quarter" idx="13"/>
          </p:nvPr>
        </p:nvPicPr>
        <p:blipFill>
          <a:blip r:embed="rId3">
            <a:duotone>
              <a:schemeClr val="bg2">
                <a:shade val="45000"/>
                <a:satMod val="135000"/>
              </a:schemeClr>
              <a:prstClr val="white"/>
            </a:duotone>
          </a:blip>
          <a:srcRect t="2" b="2"/>
          <a:stretch/>
        </p:blipFill>
        <p:spPr/>
      </p:pic>
      <p:sp>
        <p:nvSpPr>
          <p:cNvPr id="4" name="Title 3">
            <a:extLst>
              <a:ext uri="{FF2B5EF4-FFF2-40B4-BE49-F238E27FC236}">
                <a16:creationId xmlns:a16="http://schemas.microsoft.com/office/drawing/2014/main" xmlns="" id="{08347D8D-E852-43D5-858E-2D01BE57FA93}"/>
              </a:ext>
            </a:extLst>
          </p:cNvPr>
          <p:cNvSpPr>
            <a:spLocks noGrp="1"/>
          </p:cNvSpPr>
          <p:nvPr>
            <p:ph type="title"/>
          </p:nvPr>
        </p:nvSpPr>
        <p:spPr>
          <a:xfrm>
            <a:off x="457200" y="4515034"/>
            <a:ext cx="6581554" cy="1371600"/>
          </a:xfrm>
        </p:spPr>
        <p:txBody>
          <a:bodyPr anchor="t" anchorCtr="0">
            <a:normAutofit/>
          </a:bodyPr>
          <a:lstStyle/>
          <a:p>
            <a:r>
              <a:rPr lang="en-US" dirty="0">
                <a:solidFill>
                  <a:schemeClr val="tx1"/>
                </a:solidFill>
              </a:rPr>
              <a:t>Data structure </a:t>
            </a:r>
            <a:br>
              <a:rPr lang="en-US" dirty="0">
                <a:solidFill>
                  <a:schemeClr val="tx1"/>
                </a:solidFill>
              </a:rPr>
            </a:br>
            <a:r>
              <a:rPr lang="en-US" dirty="0">
                <a:solidFill>
                  <a:schemeClr val="tx1"/>
                </a:solidFill>
              </a:rPr>
              <a:t>week 0ne</a:t>
            </a:r>
          </a:p>
        </p:txBody>
      </p:sp>
      <p:sp>
        <p:nvSpPr>
          <p:cNvPr id="2" name="Title 3">
            <a:extLst>
              <a:ext uri="{FF2B5EF4-FFF2-40B4-BE49-F238E27FC236}">
                <a16:creationId xmlns:a16="http://schemas.microsoft.com/office/drawing/2014/main" xmlns="" id="{9EE89211-E8A4-EC9F-3947-40C95DA40703}"/>
              </a:ext>
            </a:extLst>
          </p:cNvPr>
          <p:cNvSpPr txBox="1">
            <a:spLocks/>
          </p:cNvSpPr>
          <p:nvPr/>
        </p:nvSpPr>
        <p:spPr>
          <a:xfrm>
            <a:off x="7853082" y="5375646"/>
            <a:ext cx="4098773" cy="1371600"/>
          </a:xfrm>
          <a:prstGeom prst="rect">
            <a:avLst/>
          </a:prstGeom>
        </p:spPr>
        <p:txBody>
          <a:bodyPr vert="horz" lIns="91440" tIns="45720" rIns="91440" bIns="45720" rtlCol="0" anchor="t" anchorCtr="0">
            <a:normAutofit/>
          </a:bodyPr>
          <a:lstStyle>
            <a:lvl1pPr algn="l" defTabSz="457200" rtl="0" eaLnBrk="1" latinLnBrk="0" hangingPunct="1">
              <a:lnSpc>
                <a:spcPts val="4600"/>
              </a:lnSpc>
              <a:spcBef>
                <a:spcPct val="0"/>
              </a:spcBef>
              <a:buNone/>
              <a:defRPr sz="3600" kern="1200" cap="all"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150000"/>
              </a:lnSpc>
            </a:pPr>
            <a:r>
              <a:rPr lang="en-US" sz="1800" cap="none" dirty="0">
                <a:solidFill>
                  <a:schemeClr val="tx1"/>
                </a:solidFill>
                <a:latin typeface="Times New Roman" panose="02020603050405020304" pitchFamily="18" charset="0"/>
                <a:cs typeface="Times New Roman" panose="02020603050405020304" pitchFamily="18" charset="0"/>
              </a:rPr>
              <a:t>Contact Details:</a:t>
            </a:r>
          </a:p>
          <a:p>
            <a:pPr>
              <a:lnSpc>
                <a:spcPct val="150000"/>
              </a:lnSpc>
            </a:pPr>
            <a:r>
              <a:rPr lang="en-US" sz="1800" cap="none" dirty="0">
                <a:solidFill>
                  <a:schemeClr val="tx1"/>
                </a:solidFill>
                <a:latin typeface="Times New Roman" panose="02020603050405020304" pitchFamily="18" charset="0"/>
                <a:cs typeface="Times New Roman" panose="02020603050405020304" pitchFamily="18" charset="0"/>
              </a:rPr>
              <a:t>Email: </a:t>
            </a:r>
            <a:r>
              <a:rPr lang="en-US" sz="1800" cap="none" dirty="0">
                <a:solidFill>
                  <a:schemeClr val="tx1"/>
                </a:solidFill>
                <a:latin typeface="Times New Roman" panose="02020603050405020304" pitchFamily="18" charset="0"/>
                <a:cs typeface="Times New Roman" panose="02020603050405020304" pitchFamily="18" charset="0"/>
                <a:hlinkClick r:id="rId4"/>
              </a:rPr>
              <a:t>sobia.iftikhar@nu.edu.pk</a:t>
            </a:r>
            <a:endParaRPr lang="en-US" sz="1800" cap="none"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US" sz="1800" cap="none" dirty="0">
                <a:solidFill>
                  <a:schemeClr val="tx1"/>
                </a:solidFill>
                <a:latin typeface="Times New Roman" panose="02020603050405020304" pitchFamily="18" charset="0"/>
                <a:cs typeface="Times New Roman" panose="02020603050405020304" pitchFamily="18" charset="0"/>
              </a:rPr>
              <a:t>GCR:  </a:t>
            </a:r>
          </a:p>
          <a:p>
            <a:pPr>
              <a:lnSpc>
                <a:spcPct val="150000"/>
              </a:lnSpc>
            </a:pPr>
            <a:endParaRPr lang="en-US" sz="2000" cap="none"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Why do we need them?</a:t>
            </a:r>
            <a:endParaRPr lang="en-US" dirty="0"/>
          </a:p>
        </p:txBody>
      </p:sp>
      <p:sp>
        <p:nvSpPr>
          <p:cNvPr id="3" name="Content Placeholder 2"/>
          <p:cNvSpPr>
            <a:spLocks noGrp="1"/>
          </p:cNvSpPr>
          <p:nvPr>
            <p:ph idx="1"/>
          </p:nvPr>
        </p:nvSpPr>
        <p:spPr/>
        <p:txBody>
          <a:bodyPr>
            <a:normAutofit/>
          </a:bodyPr>
          <a:lstStyle/>
          <a:p>
            <a:pPr>
              <a:lnSpc>
                <a:spcPct val="90000"/>
              </a:lnSpc>
            </a:pPr>
            <a:r>
              <a:rPr lang="en-US" altLang="en-US" dirty="0"/>
              <a:t>Requirements for a good software:</a:t>
            </a:r>
          </a:p>
          <a:p>
            <a:pPr lvl="1">
              <a:lnSpc>
                <a:spcPct val="90000"/>
              </a:lnSpc>
            </a:pPr>
            <a:r>
              <a:rPr lang="en-US" altLang="en-US" dirty="0"/>
              <a:t>Clean Design</a:t>
            </a:r>
          </a:p>
          <a:p>
            <a:pPr lvl="1">
              <a:lnSpc>
                <a:spcPct val="90000"/>
              </a:lnSpc>
            </a:pPr>
            <a:r>
              <a:rPr lang="en-US" altLang="en-US" dirty="0"/>
              <a:t>Easy maintenance</a:t>
            </a:r>
          </a:p>
          <a:p>
            <a:pPr lvl="1">
              <a:lnSpc>
                <a:spcPct val="90000"/>
              </a:lnSpc>
            </a:pPr>
            <a:r>
              <a:rPr lang="en-US" altLang="en-US" dirty="0"/>
              <a:t>Reliable (no core dumps)</a:t>
            </a:r>
          </a:p>
          <a:p>
            <a:pPr lvl="1">
              <a:lnSpc>
                <a:spcPct val="90000"/>
              </a:lnSpc>
            </a:pPr>
            <a:r>
              <a:rPr lang="en-US" altLang="en-US" dirty="0"/>
              <a:t>Easy to use</a:t>
            </a:r>
          </a:p>
          <a:p>
            <a:pPr lvl="1">
              <a:lnSpc>
                <a:spcPct val="90000"/>
              </a:lnSpc>
            </a:pPr>
            <a:r>
              <a:rPr lang="en-US" altLang="en-US" dirty="0"/>
              <a:t>Fast algorithms</a:t>
            </a:r>
          </a:p>
          <a:p>
            <a:pPr lvl="1">
              <a:lnSpc>
                <a:spcPct val="90000"/>
              </a:lnSpc>
            </a:pPr>
            <a:endParaRPr lang="en-US" altLang="en-US" dirty="0"/>
          </a:p>
          <a:p>
            <a:pPr lvl="1">
              <a:lnSpc>
                <a:spcPct val="90000"/>
              </a:lnSpc>
              <a:buFont typeface="Symbol" panose="05050102010706020507" pitchFamily="18" charset="2"/>
              <a:buChar char="®"/>
            </a:pPr>
            <a:r>
              <a:rPr lang="en-US" altLang="en-US" sz="3600" b="1" dirty="0">
                <a:solidFill>
                  <a:srgbClr val="00CC00"/>
                </a:solidFill>
                <a:sym typeface="Symbol" panose="05050102010706020507" pitchFamily="18" charset="2"/>
              </a:rPr>
              <a:t>Efficient data structures</a:t>
            </a:r>
          </a:p>
          <a:p>
            <a:pPr lvl="1">
              <a:lnSpc>
                <a:spcPct val="90000"/>
              </a:lnSpc>
              <a:buFont typeface="Symbol" panose="05050102010706020507" pitchFamily="18" charset="2"/>
              <a:buChar char="®"/>
            </a:pPr>
            <a:r>
              <a:rPr lang="en-US" altLang="en-US" sz="3600" b="1" dirty="0">
                <a:solidFill>
                  <a:srgbClr val="00CC00"/>
                </a:solidFill>
              </a:rPr>
              <a:t>Efficient algorithms</a:t>
            </a:r>
          </a:p>
          <a:p>
            <a:endParaRPr lang="en-US" dirty="0"/>
          </a:p>
        </p:txBody>
      </p:sp>
    </p:spTree>
    <p:extLst>
      <p:ext uri="{BB962C8B-B14F-4D97-AF65-F5344CB8AC3E}">
        <p14:creationId xmlns:p14="http://schemas.microsoft.com/office/powerpoint/2010/main" val="6408859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2A2146-3150-F0C9-5A2D-65E424DDFEFD}"/>
              </a:ext>
            </a:extLst>
          </p:cNvPr>
          <p:cNvSpPr>
            <a:spLocks noGrp="1"/>
          </p:cNvSpPr>
          <p:nvPr>
            <p:ph type="title"/>
          </p:nvPr>
        </p:nvSpPr>
        <p:spPr>
          <a:xfrm>
            <a:off x="2285999" y="806823"/>
            <a:ext cx="7467601" cy="1572768"/>
          </a:xfrm>
        </p:spPr>
        <p:txBody>
          <a:bodyPr/>
          <a:lstStyle/>
          <a:p>
            <a:pPr algn="ctr"/>
            <a:r>
              <a:rPr lang="en-US" dirty="0"/>
              <a:t>Class One </a:t>
            </a:r>
            <a:br>
              <a:rPr lang="en-US" dirty="0"/>
            </a:br>
            <a:endParaRPr lang="x-none" dirty="0"/>
          </a:p>
        </p:txBody>
      </p:sp>
    </p:spTree>
    <p:extLst>
      <p:ext uri="{BB962C8B-B14F-4D97-AF65-F5344CB8AC3E}">
        <p14:creationId xmlns:p14="http://schemas.microsoft.com/office/powerpoint/2010/main" val="1948729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FB4FBE-4921-90AC-7448-A551254F1F22}"/>
              </a:ext>
            </a:extLst>
          </p:cNvPr>
          <p:cNvSpPr>
            <a:spLocks noGrp="1"/>
          </p:cNvSpPr>
          <p:nvPr>
            <p:ph type="title"/>
          </p:nvPr>
        </p:nvSpPr>
        <p:spPr/>
        <p:txBody>
          <a:bodyPr/>
          <a:lstStyle/>
          <a:p>
            <a:r>
              <a:rPr lang="en-US" dirty="0"/>
              <a:t>Recursion Example</a:t>
            </a:r>
            <a:endParaRPr lang="x-none" dirty="0"/>
          </a:p>
        </p:txBody>
      </p:sp>
      <p:sp>
        <p:nvSpPr>
          <p:cNvPr id="3" name="Content Placeholder 2">
            <a:extLst>
              <a:ext uri="{FF2B5EF4-FFF2-40B4-BE49-F238E27FC236}">
                <a16:creationId xmlns:a16="http://schemas.microsoft.com/office/drawing/2014/main" xmlns="" id="{A17728DE-FBB3-B48D-A8C1-0611AA64D429}"/>
              </a:ext>
            </a:extLst>
          </p:cNvPr>
          <p:cNvSpPr>
            <a:spLocks noGrp="1"/>
          </p:cNvSpPr>
          <p:nvPr>
            <p:ph idx="1"/>
          </p:nvPr>
        </p:nvSpPr>
        <p:spPr>
          <a:xfrm>
            <a:off x="1739153" y="1801906"/>
            <a:ext cx="9765459" cy="1909482"/>
          </a:xfrm>
        </p:spPr>
        <p:txBody>
          <a:bodyPr>
            <a:normAutofit/>
          </a:bodyPr>
          <a:lstStyle/>
          <a:p>
            <a:r>
              <a:rPr lang="en-US" b="0" i="0" dirty="0">
                <a:solidFill>
                  <a:srgbClr val="000000"/>
                </a:solidFill>
                <a:effectLst/>
                <a:latin typeface="Times New Roman" panose="02020603050405020304" pitchFamily="18" charset="0"/>
                <a:cs typeface="Times New Roman" panose="02020603050405020304" pitchFamily="18" charset="0"/>
              </a:rPr>
              <a:t>Write a </a:t>
            </a:r>
            <a:r>
              <a:rPr lang="en-US" b="0" i="0" dirty="0" err="1">
                <a:solidFill>
                  <a:srgbClr val="000000"/>
                </a:solidFill>
                <a:effectLst/>
                <a:latin typeface="Times New Roman" panose="02020603050405020304" pitchFamily="18" charset="0"/>
                <a:cs typeface="Times New Roman" panose="02020603050405020304" pitchFamily="18" charset="0"/>
              </a:rPr>
              <a:t>countDown</a:t>
            </a:r>
            <a:r>
              <a:rPr lang="en-US" b="0" i="0" dirty="0">
                <a:solidFill>
                  <a:srgbClr val="000000"/>
                </a:solidFill>
                <a:effectLst/>
                <a:latin typeface="Times New Roman" panose="02020603050405020304" pitchFamily="18" charset="0"/>
                <a:cs typeface="Times New Roman" panose="02020603050405020304" pitchFamily="18" charset="0"/>
              </a:rPr>
              <a:t>(int number) method in Java using Recursion which prints countdown till zero to console, like count(3) should print 3 2 1 0</a:t>
            </a:r>
            <a:r>
              <a:rPr lang="en-US" dirty="0">
                <a:solidFill>
                  <a:srgbClr val="000000"/>
                </a:solidFill>
                <a:latin typeface="Times New Roman" panose="02020603050405020304" pitchFamily="18" charset="0"/>
                <a:cs typeface="Times New Roman" panose="02020603050405020304" pitchFamily="18" charset="0"/>
              </a:rPr>
              <a:t>.</a:t>
            </a:r>
          </a:p>
          <a:p>
            <a:r>
              <a:rPr lang="en-US" b="0" i="0" dirty="0">
                <a:solidFill>
                  <a:srgbClr val="000000"/>
                </a:solidFill>
                <a:effectLst/>
                <a:latin typeface="Times New Roman" panose="02020603050405020304" pitchFamily="18" charset="0"/>
                <a:cs typeface="Times New Roman" panose="02020603050405020304" pitchFamily="18" charset="0"/>
              </a:rPr>
              <a:t>Write a Java program to calculate the power of a number like power(int number, int power) like power(2, 3) should return 8?</a:t>
            </a:r>
            <a:br>
              <a:rPr lang="en-US" b="0" i="0" dirty="0">
                <a:solidFill>
                  <a:srgbClr val="000000"/>
                </a:solidFill>
                <a:effectLst/>
                <a:latin typeface="Times New Roman" panose="02020603050405020304" pitchFamily="18" charset="0"/>
                <a:cs typeface="Times New Roman" panose="02020603050405020304" pitchFamily="18" charset="0"/>
              </a:rPr>
            </a:br>
            <a:r>
              <a:rPr lang="en-US" b="0" i="0" dirty="0">
                <a:solidFill>
                  <a:srgbClr val="000000"/>
                </a:solidFill>
                <a:effectLst/>
                <a:latin typeface="Times New Roman" panose="02020603050405020304" pitchFamily="18" charset="0"/>
                <a:cs typeface="Times New Roman" panose="02020603050405020304" pitchFamily="18" charset="0"/>
              </a:rPr>
              <a:t/>
            </a:r>
            <a:br>
              <a:rPr lang="en-US" b="0" i="0" dirty="0">
                <a:solidFill>
                  <a:srgbClr val="000000"/>
                </a:solidFill>
                <a:effectLst/>
                <a:latin typeface="Times New Roman" panose="02020603050405020304" pitchFamily="18" charset="0"/>
                <a:cs typeface="Times New Roman" panose="02020603050405020304" pitchFamily="18" charset="0"/>
              </a:rPr>
            </a:br>
            <a:endParaRPr lang="x-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51926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DB509A-A2E5-8662-0291-FDECC2EC47DF}"/>
              </a:ext>
            </a:extLst>
          </p:cNvPr>
          <p:cNvSpPr>
            <a:spLocks noGrp="1"/>
          </p:cNvSpPr>
          <p:nvPr>
            <p:ph type="title"/>
          </p:nvPr>
        </p:nvSpPr>
        <p:spPr/>
        <p:txBody>
          <a:bodyPr/>
          <a:lstStyle/>
          <a:p>
            <a:r>
              <a:rPr lang="en-US" dirty="0"/>
              <a:t>Types of Recursion</a:t>
            </a:r>
            <a:endParaRPr lang="x-none" dirty="0"/>
          </a:p>
        </p:txBody>
      </p:sp>
      <p:sp>
        <p:nvSpPr>
          <p:cNvPr id="3" name="Content Placeholder 2">
            <a:extLst>
              <a:ext uri="{FF2B5EF4-FFF2-40B4-BE49-F238E27FC236}">
                <a16:creationId xmlns:a16="http://schemas.microsoft.com/office/drawing/2014/main" xmlns="" id="{6929FBFC-4B7B-AC20-7DB9-68C2773561E1}"/>
              </a:ext>
            </a:extLst>
          </p:cNvPr>
          <p:cNvSpPr>
            <a:spLocks noGrp="1"/>
          </p:cNvSpPr>
          <p:nvPr>
            <p:ph idx="1"/>
          </p:nvPr>
        </p:nvSpPr>
        <p:spPr/>
        <p:txBody>
          <a:bodyPr/>
          <a:lstStyle/>
          <a:p>
            <a:pPr marL="355600" indent="-342900">
              <a:spcBef>
                <a:spcPts val="765"/>
              </a:spcBef>
              <a:buFont typeface="Arial MT"/>
              <a:buChar char="•"/>
              <a:tabLst>
                <a:tab pos="354965" algn="l"/>
                <a:tab pos="355600" algn="l"/>
              </a:tabLst>
            </a:pPr>
            <a:r>
              <a:rPr lang="en-US" sz="3200" spc="-25" dirty="0">
                <a:latin typeface="Times New Roman" panose="02020603050405020304" pitchFamily="18" charset="0"/>
                <a:cs typeface="Times New Roman" panose="02020603050405020304" pitchFamily="18" charset="0"/>
              </a:rPr>
              <a:t>Different</a:t>
            </a:r>
            <a:r>
              <a:rPr lang="en-US" sz="3200" spc="-10"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types</a:t>
            </a:r>
            <a:r>
              <a:rPr lang="en-US" sz="3200" spc="-10" dirty="0">
                <a:latin typeface="Times New Roman" panose="02020603050405020304" pitchFamily="18" charset="0"/>
                <a:cs typeface="Times New Roman" panose="02020603050405020304" pitchFamily="18" charset="0"/>
              </a:rPr>
              <a:t> </a:t>
            </a:r>
            <a:r>
              <a:rPr lang="en-US" sz="3200" spc="-5" dirty="0">
                <a:latin typeface="Times New Roman" panose="02020603050405020304" pitchFamily="18" charset="0"/>
                <a:cs typeface="Times New Roman" panose="02020603050405020304" pitchFamily="18" charset="0"/>
              </a:rPr>
              <a:t>of</a:t>
            </a:r>
            <a:r>
              <a:rPr lang="en-US" sz="3200" spc="-15" dirty="0">
                <a:latin typeface="Times New Roman" panose="02020603050405020304" pitchFamily="18" charset="0"/>
                <a:cs typeface="Times New Roman" panose="02020603050405020304" pitchFamily="18" charset="0"/>
              </a:rPr>
              <a:t> </a:t>
            </a:r>
            <a:r>
              <a:rPr lang="en-US" sz="3200" spc="-20" dirty="0">
                <a:latin typeface="Times New Roman" panose="02020603050405020304" pitchFamily="18" charset="0"/>
                <a:cs typeface="Times New Roman" panose="02020603050405020304" pitchFamily="18" charset="0"/>
              </a:rPr>
              <a:t>Recursion</a:t>
            </a:r>
            <a:endParaRPr lang="en-US" sz="3200" dirty="0">
              <a:latin typeface="Times New Roman" panose="02020603050405020304" pitchFamily="18" charset="0"/>
              <a:cs typeface="Times New Roman" panose="02020603050405020304" pitchFamily="18" charset="0"/>
            </a:endParaRPr>
          </a:p>
          <a:p>
            <a:pPr marL="756285" lvl="1" indent="-287020">
              <a:spcBef>
                <a:spcPts val="690"/>
              </a:spcBef>
              <a:buFont typeface="Arial MT"/>
              <a:buChar char="–"/>
              <a:tabLst>
                <a:tab pos="756920" algn="l"/>
              </a:tabLst>
            </a:pPr>
            <a:r>
              <a:rPr lang="en-US" sz="2800" spc="-15" dirty="0">
                <a:latin typeface="Times New Roman" panose="02020603050405020304" pitchFamily="18" charset="0"/>
                <a:cs typeface="Times New Roman" panose="02020603050405020304" pitchFamily="18" charset="0"/>
              </a:rPr>
              <a:t>Direct</a:t>
            </a:r>
            <a:endParaRPr lang="en-US" sz="2800" dirty="0">
              <a:latin typeface="Times New Roman" panose="02020603050405020304" pitchFamily="18" charset="0"/>
              <a:cs typeface="Times New Roman" panose="02020603050405020304" pitchFamily="18" charset="0"/>
            </a:endParaRPr>
          </a:p>
          <a:p>
            <a:pPr marL="756285" lvl="1" indent="-287020">
              <a:spcBef>
                <a:spcPts val="675"/>
              </a:spcBef>
              <a:buFont typeface="Arial MT"/>
              <a:buChar char="–"/>
              <a:tabLst>
                <a:tab pos="756920" algn="l"/>
              </a:tabLst>
            </a:pPr>
            <a:r>
              <a:rPr lang="en-US" sz="2800" spc="-10" dirty="0">
                <a:latin typeface="Times New Roman" panose="02020603050405020304" pitchFamily="18" charset="0"/>
                <a:cs typeface="Times New Roman" panose="02020603050405020304" pitchFamily="18" charset="0"/>
              </a:rPr>
              <a:t>Indirect</a:t>
            </a:r>
            <a:endParaRPr lang="en-US" sz="2800" dirty="0">
              <a:latin typeface="Times New Roman" panose="02020603050405020304" pitchFamily="18" charset="0"/>
              <a:cs typeface="Times New Roman" panose="02020603050405020304" pitchFamily="18" charset="0"/>
            </a:endParaRPr>
          </a:p>
          <a:p>
            <a:pPr marL="756285" lvl="1" indent="-287020">
              <a:spcBef>
                <a:spcPts val="670"/>
              </a:spcBef>
              <a:buFont typeface="Arial MT"/>
              <a:buChar char="–"/>
              <a:tabLst>
                <a:tab pos="756920" algn="l"/>
              </a:tabLst>
            </a:pPr>
            <a:r>
              <a:rPr lang="en-US" sz="2800" spc="-60" dirty="0">
                <a:latin typeface="Times New Roman" panose="02020603050405020304" pitchFamily="18" charset="0"/>
                <a:cs typeface="Times New Roman" panose="02020603050405020304" pitchFamily="18" charset="0"/>
              </a:rPr>
              <a:t>Tail</a:t>
            </a:r>
            <a:endParaRPr lang="en-US" sz="2800" dirty="0">
              <a:latin typeface="Times New Roman" panose="02020603050405020304" pitchFamily="18" charset="0"/>
              <a:cs typeface="Times New Roman" panose="02020603050405020304" pitchFamily="18" charset="0"/>
            </a:endParaRPr>
          </a:p>
          <a:p>
            <a:pPr marL="756285" lvl="1" indent="-287020">
              <a:spcBef>
                <a:spcPts val="675"/>
              </a:spcBef>
              <a:buFont typeface="Arial MT"/>
              <a:buChar char="–"/>
              <a:tabLst>
                <a:tab pos="756920" algn="l"/>
              </a:tabLst>
            </a:pPr>
            <a:r>
              <a:rPr lang="en-US" sz="2800" spc="-5" dirty="0">
                <a:latin typeface="Times New Roman" panose="02020603050405020304" pitchFamily="18" charset="0"/>
                <a:cs typeface="Times New Roman" panose="02020603050405020304" pitchFamily="18" charset="0"/>
              </a:rPr>
              <a:t>Non</a:t>
            </a:r>
            <a:r>
              <a:rPr lang="en-US" sz="2800" spc="-25" dirty="0">
                <a:latin typeface="Times New Roman" panose="02020603050405020304" pitchFamily="18" charset="0"/>
                <a:cs typeface="Times New Roman" panose="02020603050405020304" pitchFamily="18" charset="0"/>
              </a:rPr>
              <a:t> </a:t>
            </a:r>
            <a:r>
              <a:rPr lang="en-US" sz="2800" spc="-55" dirty="0">
                <a:latin typeface="Times New Roman" panose="02020603050405020304" pitchFamily="18" charset="0"/>
                <a:cs typeface="Times New Roman" panose="02020603050405020304" pitchFamily="18" charset="0"/>
              </a:rPr>
              <a:t>Tail</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7916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BD83FBA-172A-1EAF-1DE7-3B4676E0103C}"/>
              </a:ext>
            </a:extLst>
          </p:cNvPr>
          <p:cNvSpPr>
            <a:spLocks noGrp="1"/>
          </p:cNvSpPr>
          <p:nvPr>
            <p:ph type="title"/>
          </p:nvPr>
        </p:nvSpPr>
        <p:spPr/>
        <p:txBody>
          <a:bodyPr/>
          <a:lstStyle/>
          <a:p>
            <a:r>
              <a:rPr lang="en-US" dirty="0"/>
              <a:t>Tail &amp; non-Tail Recursion</a:t>
            </a:r>
            <a:endParaRPr lang="x-none" dirty="0"/>
          </a:p>
        </p:txBody>
      </p:sp>
      <p:sp>
        <p:nvSpPr>
          <p:cNvPr id="4" name="Content Placeholder 3">
            <a:extLst>
              <a:ext uri="{FF2B5EF4-FFF2-40B4-BE49-F238E27FC236}">
                <a16:creationId xmlns:a16="http://schemas.microsoft.com/office/drawing/2014/main" xmlns="" id="{11A8EE2B-446F-DE0C-56C4-7948E529EAD4}"/>
              </a:ext>
            </a:extLst>
          </p:cNvPr>
          <p:cNvSpPr>
            <a:spLocks noGrp="1"/>
          </p:cNvSpPr>
          <p:nvPr>
            <p:ph sz="half" idx="1"/>
          </p:nvPr>
        </p:nvSpPr>
        <p:spPr/>
        <p:txBody>
          <a:bodyPr>
            <a:normAutofit/>
          </a:bodyPr>
          <a:lstStyle/>
          <a:p>
            <a:r>
              <a:rPr lang="en-US" dirty="0"/>
              <a:t>Tail Recursion</a:t>
            </a:r>
          </a:p>
          <a:p>
            <a:pPr lvl="1"/>
            <a:r>
              <a:rPr lang="en-US" dirty="0" err="1"/>
              <a:t>methodName</a:t>
            </a:r>
            <a:r>
              <a:rPr lang="en-US" dirty="0"/>
              <a:t> ( T parameters…){</a:t>
            </a:r>
          </a:p>
          <a:p>
            <a:pPr lvl="1"/>
            <a:r>
              <a:rPr lang="en-US" dirty="0"/>
              <a:t>{   </a:t>
            </a:r>
          </a:p>
          <a:p>
            <a:pPr lvl="1"/>
            <a:r>
              <a:rPr lang="en-US" dirty="0"/>
              <a:t>    if (</a:t>
            </a:r>
            <a:r>
              <a:rPr lang="en-US" dirty="0" err="1"/>
              <a:t>base_condition</a:t>
            </a:r>
            <a:r>
              <a:rPr lang="en-US" dirty="0"/>
              <a:t> == true)</a:t>
            </a:r>
          </a:p>
          <a:p>
            <a:pPr lvl="1"/>
            <a:r>
              <a:rPr lang="en-US" dirty="0"/>
              <a:t>    {</a:t>
            </a:r>
          </a:p>
          <a:p>
            <a:pPr lvl="1"/>
            <a:r>
              <a:rPr lang="en-US" dirty="0"/>
              <a:t>        return result;</a:t>
            </a:r>
          </a:p>
          <a:p>
            <a:pPr lvl="1"/>
            <a:r>
              <a:rPr lang="en-US" dirty="0"/>
              <a:t>    }</a:t>
            </a:r>
          </a:p>
          <a:p>
            <a:pPr lvl="1"/>
            <a:r>
              <a:rPr lang="en-US" dirty="0"/>
              <a:t>    return </a:t>
            </a:r>
            <a:r>
              <a:rPr lang="en-US" dirty="0" err="1"/>
              <a:t>methodName</a:t>
            </a:r>
            <a:r>
              <a:rPr lang="en-US" dirty="0"/>
              <a:t> (T parameters …)      //tail recursion</a:t>
            </a:r>
          </a:p>
          <a:p>
            <a:pPr lvl="1"/>
            <a:r>
              <a:rPr lang="en-US" dirty="0"/>
              <a:t>}</a:t>
            </a:r>
          </a:p>
          <a:p>
            <a:pPr lvl="1"/>
            <a:endParaRPr lang="x-none" dirty="0"/>
          </a:p>
        </p:txBody>
      </p:sp>
      <p:sp>
        <p:nvSpPr>
          <p:cNvPr id="5" name="Content Placeholder 4">
            <a:extLst>
              <a:ext uri="{FF2B5EF4-FFF2-40B4-BE49-F238E27FC236}">
                <a16:creationId xmlns:a16="http://schemas.microsoft.com/office/drawing/2014/main" xmlns="" id="{5E8DE7A0-9653-5694-8F15-27CA68EE83EA}"/>
              </a:ext>
            </a:extLst>
          </p:cNvPr>
          <p:cNvSpPr>
            <a:spLocks noGrp="1"/>
          </p:cNvSpPr>
          <p:nvPr>
            <p:ph sz="half" idx="2"/>
          </p:nvPr>
        </p:nvSpPr>
        <p:spPr/>
        <p:txBody>
          <a:bodyPr>
            <a:normAutofit/>
          </a:bodyPr>
          <a:lstStyle/>
          <a:p>
            <a:r>
              <a:rPr lang="en-US" dirty="0"/>
              <a:t>Head Recursion</a:t>
            </a:r>
          </a:p>
          <a:p>
            <a:pPr lvl="1"/>
            <a:r>
              <a:rPr lang="en-US" dirty="0" err="1"/>
              <a:t>methodName</a:t>
            </a:r>
            <a:r>
              <a:rPr lang="en-US" dirty="0"/>
              <a:t> (T parameters…){</a:t>
            </a:r>
          </a:p>
          <a:p>
            <a:pPr lvl="1"/>
            <a:r>
              <a:rPr lang="en-US" dirty="0"/>
              <a:t>    if (</a:t>
            </a:r>
            <a:r>
              <a:rPr lang="en-US" dirty="0" err="1"/>
              <a:t>some_condition</a:t>
            </a:r>
            <a:r>
              <a:rPr lang="en-US" dirty="0"/>
              <a:t> == true)</a:t>
            </a:r>
          </a:p>
          <a:p>
            <a:pPr lvl="1"/>
            <a:r>
              <a:rPr lang="en-US" dirty="0"/>
              <a:t>    {</a:t>
            </a:r>
          </a:p>
          <a:p>
            <a:pPr lvl="1"/>
            <a:r>
              <a:rPr lang="en-US" dirty="0"/>
              <a:t>        return </a:t>
            </a:r>
            <a:r>
              <a:rPr lang="en-US" dirty="0" err="1"/>
              <a:t>methodName</a:t>
            </a:r>
            <a:r>
              <a:rPr lang="en-US" dirty="0"/>
              <a:t> (T parameters…);</a:t>
            </a:r>
          </a:p>
          <a:p>
            <a:pPr lvl="1"/>
            <a:r>
              <a:rPr lang="en-US" dirty="0"/>
              <a:t>    }</a:t>
            </a:r>
          </a:p>
          <a:p>
            <a:pPr lvl="1"/>
            <a:r>
              <a:rPr lang="en-US" dirty="0"/>
              <a:t>    return result;</a:t>
            </a:r>
          </a:p>
          <a:p>
            <a:pPr lvl="1"/>
            <a:r>
              <a:rPr lang="en-US" dirty="0"/>
              <a:t>}</a:t>
            </a:r>
          </a:p>
          <a:p>
            <a:endParaRPr lang="x-none" dirty="0"/>
          </a:p>
        </p:txBody>
      </p:sp>
    </p:spTree>
    <p:extLst>
      <p:ext uri="{BB962C8B-B14F-4D97-AF65-F5344CB8AC3E}">
        <p14:creationId xmlns:p14="http://schemas.microsoft.com/office/powerpoint/2010/main" val="689663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DF5A6F8-85DA-5E45-9611-3144CCAD5F3D}"/>
              </a:ext>
            </a:extLst>
          </p:cNvPr>
          <p:cNvSpPr>
            <a:spLocks noGrp="1"/>
          </p:cNvSpPr>
          <p:nvPr>
            <p:ph type="title"/>
          </p:nvPr>
        </p:nvSpPr>
        <p:spPr/>
        <p:txBody>
          <a:bodyPr/>
          <a:lstStyle/>
          <a:p>
            <a:r>
              <a:rPr lang="en-US" dirty="0"/>
              <a:t>Direct and Indirect Recursion</a:t>
            </a:r>
            <a:endParaRPr lang="x-none" dirty="0"/>
          </a:p>
        </p:txBody>
      </p:sp>
      <p:sp>
        <p:nvSpPr>
          <p:cNvPr id="3" name="Content Placeholder 2">
            <a:extLst>
              <a:ext uri="{FF2B5EF4-FFF2-40B4-BE49-F238E27FC236}">
                <a16:creationId xmlns:a16="http://schemas.microsoft.com/office/drawing/2014/main" xmlns="" id="{8AA6D237-9C9E-BF1A-3B9F-F0E66541A920}"/>
              </a:ext>
            </a:extLst>
          </p:cNvPr>
          <p:cNvSpPr>
            <a:spLocks noGrp="1"/>
          </p:cNvSpPr>
          <p:nvPr>
            <p:ph sz="half" idx="1"/>
          </p:nvPr>
        </p:nvSpPr>
        <p:spPr/>
        <p:txBody>
          <a:bodyPr/>
          <a:lstStyle/>
          <a:p>
            <a:r>
              <a:rPr lang="en-US" dirty="0"/>
              <a:t>Direct Recursion</a:t>
            </a:r>
          </a:p>
          <a:p>
            <a:endParaRPr lang="x-none" dirty="0"/>
          </a:p>
        </p:txBody>
      </p:sp>
      <p:sp>
        <p:nvSpPr>
          <p:cNvPr id="4" name="Content Placeholder 3">
            <a:extLst>
              <a:ext uri="{FF2B5EF4-FFF2-40B4-BE49-F238E27FC236}">
                <a16:creationId xmlns:a16="http://schemas.microsoft.com/office/drawing/2014/main" xmlns="" id="{0A401F88-C2FF-7F19-2429-CEEF9B21DA66}"/>
              </a:ext>
            </a:extLst>
          </p:cNvPr>
          <p:cNvSpPr>
            <a:spLocks noGrp="1"/>
          </p:cNvSpPr>
          <p:nvPr>
            <p:ph sz="half" idx="2"/>
          </p:nvPr>
        </p:nvSpPr>
        <p:spPr/>
        <p:txBody>
          <a:bodyPr/>
          <a:lstStyle/>
          <a:p>
            <a:r>
              <a:rPr lang="en-US" dirty="0"/>
              <a:t>Indirect Recursion</a:t>
            </a:r>
          </a:p>
          <a:p>
            <a:endParaRPr lang="x-none" dirty="0"/>
          </a:p>
        </p:txBody>
      </p:sp>
      <p:pic>
        <p:nvPicPr>
          <p:cNvPr id="5" name="Picture 4">
            <a:extLst>
              <a:ext uri="{FF2B5EF4-FFF2-40B4-BE49-F238E27FC236}">
                <a16:creationId xmlns:a16="http://schemas.microsoft.com/office/drawing/2014/main" xmlns="" id="{877F3E30-308E-0A9A-A11A-4A6FF481468A}"/>
              </a:ext>
            </a:extLst>
          </p:cNvPr>
          <p:cNvPicPr>
            <a:picLocks noChangeAspect="1"/>
          </p:cNvPicPr>
          <p:nvPr/>
        </p:nvPicPr>
        <p:blipFill>
          <a:blip r:embed="rId2"/>
          <a:stretch>
            <a:fillRect/>
          </a:stretch>
        </p:blipFill>
        <p:spPr>
          <a:xfrm>
            <a:off x="7048767" y="2841242"/>
            <a:ext cx="3655761" cy="2347581"/>
          </a:xfrm>
          <a:prstGeom prst="rect">
            <a:avLst/>
          </a:prstGeom>
        </p:spPr>
      </p:pic>
      <p:pic>
        <p:nvPicPr>
          <p:cNvPr id="6" name="Picture 5">
            <a:extLst>
              <a:ext uri="{FF2B5EF4-FFF2-40B4-BE49-F238E27FC236}">
                <a16:creationId xmlns:a16="http://schemas.microsoft.com/office/drawing/2014/main" xmlns="" id="{7415BF8B-033B-724C-3496-2ACF7ABA613B}"/>
              </a:ext>
            </a:extLst>
          </p:cNvPr>
          <p:cNvPicPr>
            <a:picLocks noChangeAspect="1"/>
          </p:cNvPicPr>
          <p:nvPr/>
        </p:nvPicPr>
        <p:blipFill>
          <a:blip r:embed="rId3"/>
          <a:stretch>
            <a:fillRect/>
          </a:stretch>
        </p:blipFill>
        <p:spPr>
          <a:xfrm>
            <a:off x="2301541" y="2854286"/>
            <a:ext cx="3995858" cy="2098715"/>
          </a:xfrm>
          <a:prstGeom prst="rect">
            <a:avLst/>
          </a:prstGeom>
        </p:spPr>
      </p:pic>
    </p:spTree>
    <p:extLst>
      <p:ext uri="{BB962C8B-B14F-4D97-AF65-F5344CB8AC3E}">
        <p14:creationId xmlns:p14="http://schemas.microsoft.com/office/powerpoint/2010/main" val="37749776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16FA9E-CF95-96F8-9F95-438310518118}"/>
              </a:ext>
            </a:extLst>
          </p:cNvPr>
          <p:cNvSpPr>
            <a:spLocks noGrp="1"/>
          </p:cNvSpPr>
          <p:nvPr>
            <p:ph type="title"/>
          </p:nvPr>
        </p:nvSpPr>
        <p:spPr/>
        <p:txBody>
          <a:bodyPr/>
          <a:lstStyle/>
          <a:p>
            <a:r>
              <a:rPr lang="en-US" dirty="0"/>
              <a:t>Tail and non tail recursion</a:t>
            </a:r>
            <a:endParaRPr lang="x-none" dirty="0"/>
          </a:p>
        </p:txBody>
      </p:sp>
      <p:sp>
        <p:nvSpPr>
          <p:cNvPr id="3" name="Content Placeholder 2">
            <a:extLst>
              <a:ext uri="{FF2B5EF4-FFF2-40B4-BE49-F238E27FC236}">
                <a16:creationId xmlns:a16="http://schemas.microsoft.com/office/drawing/2014/main" xmlns="" id="{0544249D-D0A3-77BC-289A-33CBF7C0F2A4}"/>
              </a:ext>
            </a:extLst>
          </p:cNvPr>
          <p:cNvSpPr>
            <a:spLocks noGrp="1"/>
          </p:cNvSpPr>
          <p:nvPr>
            <p:ph idx="1"/>
          </p:nvPr>
        </p:nvSpPr>
        <p:spPr>
          <a:xfrm>
            <a:off x="2589212" y="2133600"/>
            <a:ext cx="3031659" cy="3777622"/>
          </a:xfrm>
        </p:spPr>
        <p:txBody>
          <a:bodyPr/>
          <a:lstStyle/>
          <a:p>
            <a:r>
              <a:rPr lang="en-US" b="0" i="0" dirty="0">
                <a:solidFill>
                  <a:srgbClr val="292929"/>
                </a:solidFill>
                <a:effectLst/>
                <a:latin typeface="Menlo"/>
              </a:rPr>
              <a:t>int fact(int n) </a:t>
            </a:r>
            <a:r>
              <a:rPr lang="en-US" dirty="0"/>
              <a:t/>
            </a:r>
            <a:br>
              <a:rPr lang="en-US" dirty="0"/>
            </a:br>
            <a:r>
              <a:rPr lang="en-US" b="0" i="0" dirty="0">
                <a:solidFill>
                  <a:srgbClr val="292929"/>
                </a:solidFill>
                <a:effectLst/>
                <a:latin typeface="Menlo"/>
              </a:rPr>
              <a:t>{ </a:t>
            </a:r>
            <a:r>
              <a:rPr lang="en-US" dirty="0"/>
              <a:t/>
            </a:r>
            <a:br>
              <a:rPr lang="en-US" dirty="0"/>
            </a:br>
            <a:r>
              <a:rPr lang="en-US" b="0" i="0" dirty="0">
                <a:solidFill>
                  <a:srgbClr val="292929"/>
                </a:solidFill>
                <a:effectLst/>
                <a:latin typeface="Menlo"/>
              </a:rPr>
              <a:t>if (n==0) </a:t>
            </a:r>
            <a:r>
              <a:rPr lang="en-US" dirty="0"/>
              <a:t/>
            </a:r>
            <a:br>
              <a:rPr lang="en-US" dirty="0"/>
            </a:br>
            <a:r>
              <a:rPr lang="en-US" b="0" i="0" dirty="0">
                <a:solidFill>
                  <a:srgbClr val="292929"/>
                </a:solidFill>
                <a:effectLst/>
                <a:latin typeface="Menlo"/>
              </a:rPr>
              <a:t>return 1; </a:t>
            </a:r>
            <a:r>
              <a:rPr lang="en-US" dirty="0"/>
              <a:t/>
            </a:r>
            <a:br>
              <a:rPr lang="en-US" dirty="0"/>
            </a:br>
            <a:r>
              <a:rPr lang="en-US" dirty="0"/>
              <a:t/>
            </a:r>
            <a:br>
              <a:rPr lang="en-US" dirty="0"/>
            </a:br>
            <a:r>
              <a:rPr lang="en-US" b="0" i="0" dirty="0">
                <a:solidFill>
                  <a:srgbClr val="292929"/>
                </a:solidFill>
                <a:effectLst/>
                <a:latin typeface="Menlo"/>
              </a:rPr>
              <a:t>else</a:t>
            </a:r>
            <a:r>
              <a:rPr lang="en-US" dirty="0"/>
              <a:t/>
            </a:r>
            <a:br>
              <a:rPr lang="en-US" dirty="0"/>
            </a:br>
            <a:r>
              <a:rPr lang="en-US" b="0" i="0" dirty="0">
                <a:solidFill>
                  <a:srgbClr val="292929"/>
                </a:solidFill>
                <a:effectLst/>
                <a:latin typeface="Menlo"/>
              </a:rPr>
              <a:t>return n*fact(n-1);</a:t>
            </a:r>
            <a:r>
              <a:rPr lang="en-US" dirty="0"/>
              <a:t/>
            </a:r>
            <a:br>
              <a:rPr lang="en-US" dirty="0"/>
            </a:br>
            <a:r>
              <a:rPr lang="en-US" dirty="0"/>
              <a:t/>
            </a:r>
            <a:br>
              <a:rPr lang="en-US" dirty="0"/>
            </a:br>
            <a:r>
              <a:rPr lang="en-US" b="0" i="0" dirty="0">
                <a:solidFill>
                  <a:srgbClr val="292929"/>
                </a:solidFill>
                <a:effectLst/>
                <a:latin typeface="Menlo"/>
              </a:rPr>
              <a:t>}</a:t>
            </a:r>
            <a:endParaRPr lang="x-none" dirty="0"/>
          </a:p>
        </p:txBody>
      </p:sp>
      <p:sp>
        <p:nvSpPr>
          <p:cNvPr id="4" name="Content Placeholder 2">
            <a:extLst>
              <a:ext uri="{FF2B5EF4-FFF2-40B4-BE49-F238E27FC236}">
                <a16:creationId xmlns:a16="http://schemas.microsoft.com/office/drawing/2014/main" xmlns="" id="{D6571165-49AE-494A-26E8-E6C36BD485A2}"/>
              </a:ext>
            </a:extLst>
          </p:cNvPr>
          <p:cNvSpPr txBox="1">
            <a:spLocks/>
          </p:cNvSpPr>
          <p:nvPr/>
        </p:nvSpPr>
        <p:spPr>
          <a:xfrm>
            <a:off x="2592925" y="2133600"/>
            <a:ext cx="3031659" cy="377762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a:solidFill>
                  <a:srgbClr val="292929"/>
                </a:solidFill>
                <a:latin typeface="Menlo"/>
              </a:rPr>
              <a:t>int fact(int n) </a:t>
            </a:r>
            <a:r>
              <a:rPr lang="en-US"/>
              <a:t/>
            </a:r>
            <a:br>
              <a:rPr lang="en-US"/>
            </a:br>
            <a:r>
              <a:rPr lang="en-US">
                <a:solidFill>
                  <a:srgbClr val="292929"/>
                </a:solidFill>
                <a:latin typeface="Menlo"/>
              </a:rPr>
              <a:t>{ </a:t>
            </a:r>
            <a:r>
              <a:rPr lang="en-US"/>
              <a:t/>
            </a:r>
            <a:br>
              <a:rPr lang="en-US"/>
            </a:br>
            <a:r>
              <a:rPr lang="en-US">
                <a:solidFill>
                  <a:srgbClr val="292929"/>
                </a:solidFill>
                <a:latin typeface="Menlo"/>
              </a:rPr>
              <a:t>if (n==0) </a:t>
            </a:r>
            <a:r>
              <a:rPr lang="en-US"/>
              <a:t/>
            </a:r>
            <a:br>
              <a:rPr lang="en-US"/>
            </a:br>
            <a:r>
              <a:rPr lang="en-US">
                <a:solidFill>
                  <a:srgbClr val="292929"/>
                </a:solidFill>
                <a:latin typeface="Menlo"/>
              </a:rPr>
              <a:t>return 1; </a:t>
            </a:r>
            <a:r>
              <a:rPr lang="en-US"/>
              <a:t/>
            </a:r>
            <a:br>
              <a:rPr lang="en-US"/>
            </a:br>
            <a:r>
              <a:rPr lang="en-US"/>
              <a:t/>
            </a:r>
            <a:br>
              <a:rPr lang="en-US"/>
            </a:br>
            <a:r>
              <a:rPr lang="en-US">
                <a:solidFill>
                  <a:srgbClr val="292929"/>
                </a:solidFill>
                <a:latin typeface="Menlo"/>
              </a:rPr>
              <a:t>else</a:t>
            </a:r>
            <a:r>
              <a:rPr lang="en-US"/>
              <a:t/>
            </a:r>
            <a:br>
              <a:rPr lang="en-US"/>
            </a:br>
            <a:r>
              <a:rPr lang="en-US">
                <a:solidFill>
                  <a:srgbClr val="292929"/>
                </a:solidFill>
                <a:latin typeface="Menlo"/>
              </a:rPr>
              <a:t>return n*fact(n-1);</a:t>
            </a:r>
            <a:r>
              <a:rPr lang="en-US"/>
              <a:t/>
            </a:r>
            <a:br>
              <a:rPr lang="en-US"/>
            </a:br>
            <a:r>
              <a:rPr lang="en-US"/>
              <a:t/>
            </a:r>
            <a:br>
              <a:rPr lang="en-US"/>
            </a:br>
            <a:r>
              <a:rPr lang="en-US">
                <a:solidFill>
                  <a:srgbClr val="292929"/>
                </a:solidFill>
                <a:latin typeface="Menlo"/>
              </a:rPr>
              <a:t>}</a:t>
            </a:r>
            <a:endParaRPr lang="x-none" dirty="0"/>
          </a:p>
        </p:txBody>
      </p:sp>
      <p:sp>
        <p:nvSpPr>
          <p:cNvPr id="5" name="Content Placeholder 2">
            <a:extLst>
              <a:ext uri="{FF2B5EF4-FFF2-40B4-BE49-F238E27FC236}">
                <a16:creationId xmlns:a16="http://schemas.microsoft.com/office/drawing/2014/main" xmlns="" id="{E6444270-7BA9-145A-7305-09000659857D}"/>
              </a:ext>
            </a:extLst>
          </p:cNvPr>
          <p:cNvSpPr txBox="1">
            <a:spLocks/>
          </p:cNvSpPr>
          <p:nvPr/>
        </p:nvSpPr>
        <p:spPr>
          <a:xfrm>
            <a:off x="5936761" y="2133600"/>
            <a:ext cx="3031659" cy="377762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b="0" i="0" dirty="0">
                <a:solidFill>
                  <a:srgbClr val="292929"/>
                </a:solidFill>
                <a:effectLst/>
                <a:latin typeface="Menlo"/>
              </a:rPr>
              <a:t>int fact(int </a:t>
            </a:r>
            <a:r>
              <a:rPr lang="en-US" b="0" i="0" dirty="0" err="1">
                <a:solidFill>
                  <a:srgbClr val="292929"/>
                </a:solidFill>
                <a:effectLst/>
                <a:latin typeface="Menlo"/>
              </a:rPr>
              <a:t>n,value</a:t>
            </a:r>
            <a:r>
              <a:rPr lang="en-US" b="0" i="0" dirty="0">
                <a:solidFill>
                  <a:srgbClr val="292929"/>
                </a:solidFill>
                <a:effectLst/>
                <a:latin typeface="Menlo"/>
              </a:rPr>
              <a:t> =1) </a:t>
            </a:r>
            <a:r>
              <a:rPr lang="en-US" dirty="0"/>
              <a:t/>
            </a:r>
            <a:br>
              <a:rPr lang="en-US" dirty="0"/>
            </a:br>
            <a:r>
              <a:rPr lang="en-US" b="0" i="0" dirty="0">
                <a:solidFill>
                  <a:srgbClr val="292929"/>
                </a:solidFill>
                <a:effectLst/>
                <a:latin typeface="Menlo"/>
              </a:rPr>
              <a:t>{ </a:t>
            </a:r>
            <a:r>
              <a:rPr lang="en-US" dirty="0"/>
              <a:t/>
            </a:r>
            <a:br>
              <a:rPr lang="en-US" dirty="0"/>
            </a:br>
            <a:r>
              <a:rPr lang="en-US" b="0" i="0" dirty="0">
                <a:solidFill>
                  <a:srgbClr val="292929"/>
                </a:solidFill>
                <a:effectLst/>
                <a:latin typeface="Menlo"/>
              </a:rPr>
              <a:t>if (n==0) </a:t>
            </a:r>
            <a:r>
              <a:rPr lang="en-US" dirty="0"/>
              <a:t/>
            </a:r>
            <a:br>
              <a:rPr lang="en-US" dirty="0"/>
            </a:br>
            <a:r>
              <a:rPr lang="en-US" b="0" i="0" dirty="0">
                <a:solidFill>
                  <a:srgbClr val="292929"/>
                </a:solidFill>
                <a:effectLst/>
                <a:latin typeface="Menlo"/>
              </a:rPr>
              <a:t>return value; </a:t>
            </a:r>
            <a:r>
              <a:rPr lang="en-US" dirty="0"/>
              <a:t/>
            </a:r>
            <a:br>
              <a:rPr lang="en-US" dirty="0"/>
            </a:br>
            <a:r>
              <a:rPr lang="en-US" dirty="0"/>
              <a:t/>
            </a:r>
            <a:br>
              <a:rPr lang="en-US" dirty="0"/>
            </a:br>
            <a:r>
              <a:rPr lang="en-US" b="0" i="0" dirty="0">
                <a:solidFill>
                  <a:srgbClr val="292929"/>
                </a:solidFill>
                <a:effectLst/>
                <a:latin typeface="Menlo"/>
              </a:rPr>
              <a:t>return fact(n-1,n*value);</a:t>
            </a:r>
            <a:r>
              <a:rPr lang="en-US" dirty="0"/>
              <a:t/>
            </a:r>
            <a:br>
              <a:rPr lang="en-US" dirty="0"/>
            </a:br>
            <a:r>
              <a:rPr lang="en-US" dirty="0"/>
              <a:t/>
            </a:r>
            <a:br>
              <a:rPr lang="en-US" dirty="0"/>
            </a:br>
            <a:r>
              <a:rPr lang="en-US" b="0" i="0" dirty="0">
                <a:solidFill>
                  <a:srgbClr val="292929"/>
                </a:solidFill>
                <a:effectLst/>
                <a:latin typeface="Menlo"/>
              </a:rPr>
              <a:t>}</a:t>
            </a:r>
            <a:endParaRPr lang="x-none" dirty="0"/>
          </a:p>
        </p:txBody>
      </p:sp>
    </p:spTree>
    <p:extLst>
      <p:ext uri="{BB962C8B-B14F-4D97-AF65-F5344CB8AC3E}">
        <p14:creationId xmlns:p14="http://schemas.microsoft.com/office/powerpoint/2010/main" val="38051944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1ADF6D-F980-8CFC-C050-B5C78B06F9D8}"/>
              </a:ext>
            </a:extLst>
          </p:cNvPr>
          <p:cNvSpPr>
            <a:spLocks noGrp="1"/>
          </p:cNvSpPr>
          <p:nvPr>
            <p:ph type="title"/>
          </p:nvPr>
        </p:nvSpPr>
        <p:spPr/>
        <p:txBody>
          <a:bodyPr/>
          <a:lstStyle/>
          <a:p>
            <a:r>
              <a:rPr lang="en-US" dirty="0"/>
              <a:t>Example 02</a:t>
            </a:r>
            <a:endParaRPr lang="x-none" dirty="0"/>
          </a:p>
        </p:txBody>
      </p:sp>
      <p:sp>
        <p:nvSpPr>
          <p:cNvPr id="3" name="Content Placeholder 2">
            <a:extLst>
              <a:ext uri="{FF2B5EF4-FFF2-40B4-BE49-F238E27FC236}">
                <a16:creationId xmlns:a16="http://schemas.microsoft.com/office/drawing/2014/main" xmlns="" id="{587915C2-D150-3913-8347-304BD6751F75}"/>
              </a:ext>
            </a:extLst>
          </p:cNvPr>
          <p:cNvSpPr>
            <a:spLocks noGrp="1"/>
          </p:cNvSpPr>
          <p:nvPr>
            <p:ph idx="1"/>
          </p:nvPr>
        </p:nvSpPr>
        <p:spPr>
          <a:xfrm>
            <a:off x="2418882" y="1425388"/>
            <a:ext cx="8915400" cy="3777622"/>
          </a:xfrm>
        </p:spPr>
        <p:txBody>
          <a:bodyPr/>
          <a:lstStyle/>
          <a:p>
            <a:r>
              <a:rPr lang="en-US" i="0" dirty="0">
                <a:solidFill>
                  <a:srgbClr val="333333"/>
                </a:solidFill>
                <a:effectLst/>
                <a:latin typeface="Open Sans" panose="020B0606030504020204" pitchFamily="34" charset="0"/>
              </a:rPr>
              <a:t>Write a recursive function to find the sum of n natural numbers where n &gt;= 1</a:t>
            </a:r>
            <a:endParaRPr lang="x-none" dirty="0"/>
          </a:p>
        </p:txBody>
      </p:sp>
      <p:sp>
        <p:nvSpPr>
          <p:cNvPr id="5" name="TextBox 4">
            <a:extLst>
              <a:ext uri="{FF2B5EF4-FFF2-40B4-BE49-F238E27FC236}">
                <a16:creationId xmlns:a16="http://schemas.microsoft.com/office/drawing/2014/main" xmlns="" id="{91888B42-92BD-E498-D747-C0708E3771D7}"/>
              </a:ext>
            </a:extLst>
          </p:cNvPr>
          <p:cNvSpPr txBox="1"/>
          <p:nvPr/>
        </p:nvSpPr>
        <p:spPr>
          <a:xfrm>
            <a:off x="2418882" y="2111711"/>
            <a:ext cx="6096000" cy="3970318"/>
          </a:xfrm>
          <a:prstGeom prst="rect">
            <a:avLst/>
          </a:prstGeom>
          <a:noFill/>
        </p:spPr>
        <p:txBody>
          <a:bodyPr wrap="square">
            <a:spAutoFit/>
          </a:bodyPr>
          <a:lstStyle/>
          <a:p>
            <a:r>
              <a:rPr lang="en-US" b="0" i="0" dirty="0">
                <a:solidFill>
                  <a:srgbClr val="333333"/>
                </a:solidFill>
                <a:effectLst/>
                <a:latin typeface="Open Sans" panose="020B0606030504020204" pitchFamily="34" charset="0"/>
              </a:rPr>
              <a:t>int sum(int n)</a:t>
            </a:r>
            <a:r>
              <a:rPr lang="en-US" dirty="0"/>
              <a:t/>
            </a:r>
            <a:br>
              <a:rPr lang="en-US" dirty="0"/>
            </a:br>
            <a:r>
              <a:rPr lang="en-US" b="0" i="0" dirty="0">
                <a:solidFill>
                  <a:srgbClr val="333333"/>
                </a:solidFill>
                <a:effectLst/>
                <a:latin typeface="Open Sans" panose="020B0606030504020204" pitchFamily="34" charset="0"/>
              </a:rPr>
              <a:t>{</a:t>
            </a:r>
            <a:r>
              <a:rPr lang="en-US" dirty="0"/>
              <a:t/>
            </a:r>
            <a:br>
              <a:rPr lang="en-US" dirty="0"/>
            </a:br>
            <a:r>
              <a:rPr lang="en-US" b="0" i="0" dirty="0">
                <a:solidFill>
                  <a:srgbClr val="333333"/>
                </a:solidFill>
                <a:effectLst/>
                <a:latin typeface="Open Sans" panose="020B0606030504020204" pitchFamily="34" charset="0"/>
              </a:rPr>
              <a:t>        if(n == 1) {</a:t>
            </a:r>
            <a:r>
              <a:rPr lang="en-US" dirty="0"/>
              <a:t/>
            </a:r>
            <a:br>
              <a:rPr lang="en-US" dirty="0"/>
            </a:br>
            <a:r>
              <a:rPr lang="en-US" b="0" i="0" dirty="0">
                <a:solidFill>
                  <a:srgbClr val="333333"/>
                </a:solidFill>
                <a:effectLst/>
                <a:latin typeface="Open Sans" panose="020B0606030504020204" pitchFamily="34" charset="0"/>
              </a:rPr>
              <a:t>                return n;</a:t>
            </a:r>
            <a:r>
              <a:rPr lang="en-US" dirty="0"/>
              <a:t/>
            </a:r>
            <a:br>
              <a:rPr lang="en-US" dirty="0"/>
            </a:br>
            <a:r>
              <a:rPr lang="en-US" b="0" i="0" dirty="0">
                <a:solidFill>
                  <a:srgbClr val="333333"/>
                </a:solidFill>
                <a:effectLst/>
                <a:latin typeface="Open Sans" panose="020B0606030504020204" pitchFamily="34" charset="0"/>
              </a:rPr>
              <a:t>        }</a:t>
            </a:r>
            <a:r>
              <a:rPr lang="en-US" dirty="0"/>
              <a:t/>
            </a:r>
            <a:br>
              <a:rPr lang="en-US" dirty="0"/>
            </a:br>
            <a:r>
              <a:rPr lang="en-US" b="0" i="0" dirty="0">
                <a:solidFill>
                  <a:srgbClr val="333333"/>
                </a:solidFill>
                <a:effectLst/>
                <a:latin typeface="Open Sans" panose="020B0606030504020204" pitchFamily="34" charset="0"/>
              </a:rPr>
              <a:t>        return n + sum(n - 1);</a:t>
            </a:r>
            <a:r>
              <a:rPr lang="en-US" dirty="0"/>
              <a:t/>
            </a:r>
            <a:br>
              <a:rPr lang="en-US" dirty="0"/>
            </a:br>
            <a:r>
              <a:rPr lang="en-US" b="0" i="0" dirty="0">
                <a:solidFill>
                  <a:srgbClr val="333333"/>
                </a:solidFill>
                <a:effectLst/>
                <a:latin typeface="Open Sans" panose="020B0606030504020204" pitchFamily="34" charset="0"/>
              </a:rPr>
              <a:t>}</a:t>
            </a:r>
            <a:r>
              <a:rPr lang="en-US" dirty="0"/>
              <a:t/>
            </a:r>
            <a:br>
              <a:rPr lang="en-US" dirty="0"/>
            </a:br>
            <a:r>
              <a:rPr lang="en-US" dirty="0"/>
              <a:t/>
            </a:r>
            <a:br>
              <a:rPr lang="en-US" dirty="0"/>
            </a:br>
            <a:r>
              <a:rPr lang="en-US" b="0" i="0" dirty="0">
                <a:solidFill>
                  <a:srgbClr val="333333"/>
                </a:solidFill>
                <a:effectLst/>
                <a:latin typeface="Open Sans" panose="020B0606030504020204" pitchFamily="34" charset="0"/>
              </a:rPr>
              <a:t>int main()</a:t>
            </a:r>
            <a:r>
              <a:rPr lang="en-US" dirty="0"/>
              <a:t/>
            </a:r>
            <a:br>
              <a:rPr lang="en-US" dirty="0"/>
            </a:br>
            <a:r>
              <a:rPr lang="en-US" b="0" i="0" dirty="0">
                <a:solidFill>
                  <a:srgbClr val="333333"/>
                </a:solidFill>
                <a:effectLst/>
                <a:latin typeface="Open Sans" panose="020B0606030504020204" pitchFamily="34" charset="0"/>
              </a:rPr>
              <a:t>{</a:t>
            </a:r>
            <a:r>
              <a:rPr lang="en-US" dirty="0"/>
              <a:t/>
            </a:r>
            <a:br>
              <a:rPr lang="en-US" dirty="0"/>
            </a:br>
            <a:r>
              <a:rPr lang="en-US" b="0" i="0" dirty="0">
                <a:solidFill>
                  <a:srgbClr val="333333"/>
                </a:solidFill>
                <a:effectLst/>
                <a:latin typeface="Open Sans" panose="020B0606030504020204" pitchFamily="34" charset="0"/>
              </a:rPr>
              <a:t>        int n = 4;</a:t>
            </a:r>
            <a:r>
              <a:rPr lang="en-US" dirty="0"/>
              <a:t/>
            </a:r>
            <a:br>
              <a:rPr lang="en-US" dirty="0"/>
            </a:br>
            <a:r>
              <a:rPr lang="en-US" b="0" i="0" dirty="0">
                <a:solidFill>
                  <a:srgbClr val="333333"/>
                </a:solidFill>
                <a:effectLst/>
                <a:latin typeface="Open Sans" panose="020B0606030504020204" pitchFamily="34" charset="0"/>
              </a:rPr>
              <a:t>        </a:t>
            </a:r>
            <a:r>
              <a:rPr lang="en-US" dirty="0">
                <a:solidFill>
                  <a:srgbClr val="333333"/>
                </a:solidFill>
                <a:latin typeface="Open Sans" panose="020B0606030504020204" pitchFamily="34" charset="0"/>
              </a:rPr>
              <a:t>sop(</a:t>
            </a:r>
            <a:r>
              <a:rPr lang="en-US" b="0" i="0" dirty="0">
                <a:solidFill>
                  <a:srgbClr val="333333"/>
                </a:solidFill>
                <a:effectLst/>
                <a:latin typeface="Open Sans" panose="020B0606030504020204" pitchFamily="34" charset="0"/>
              </a:rPr>
              <a:t> sum(n));</a:t>
            </a:r>
            <a:r>
              <a:rPr lang="en-US" dirty="0"/>
              <a:t/>
            </a:r>
            <a:br>
              <a:rPr lang="en-US" dirty="0"/>
            </a:br>
            <a:r>
              <a:rPr lang="en-US" b="0" i="0" dirty="0">
                <a:solidFill>
                  <a:srgbClr val="333333"/>
                </a:solidFill>
                <a:effectLst/>
                <a:latin typeface="Open Sans" panose="020B0606030504020204" pitchFamily="34" charset="0"/>
              </a:rPr>
              <a:t>        return 0;</a:t>
            </a:r>
            <a:r>
              <a:rPr lang="en-US" dirty="0"/>
              <a:t/>
            </a:r>
            <a:br>
              <a:rPr lang="en-US" dirty="0"/>
            </a:br>
            <a:r>
              <a:rPr lang="en-US" b="0" i="0" dirty="0">
                <a:solidFill>
                  <a:srgbClr val="333333"/>
                </a:solidFill>
                <a:effectLst/>
                <a:latin typeface="Open Sans" panose="020B0606030504020204" pitchFamily="34" charset="0"/>
              </a:rPr>
              <a:t>}</a:t>
            </a:r>
            <a:endParaRPr lang="x-none" dirty="0"/>
          </a:p>
        </p:txBody>
      </p:sp>
      <p:sp>
        <p:nvSpPr>
          <p:cNvPr id="7" name="TextBox 6">
            <a:extLst>
              <a:ext uri="{FF2B5EF4-FFF2-40B4-BE49-F238E27FC236}">
                <a16:creationId xmlns:a16="http://schemas.microsoft.com/office/drawing/2014/main" xmlns="" id="{97F91C61-1B23-A132-EEB7-BF25FA5170B8}"/>
              </a:ext>
            </a:extLst>
          </p:cNvPr>
          <p:cNvSpPr txBox="1"/>
          <p:nvPr/>
        </p:nvSpPr>
        <p:spPr>
          <a:xfrm>
            <a:off x="6647982" y="2033970"/>
            <a:ext cx="6096000" cy="3970318"/>
          </a:xfrm>
          <a:prstGeom prst="rect">
            <a:avLst/>
          </a:prstGeom>
          <a:noFill/>
        </p:spPr>
        <p:txBody>
          <a:bodyPr wrap="square">
            <a:spAutoFit/>
          </a:bodyPr>
          <a:lstStyle/>
          <a:p>
            <a:r>
              <a:rPr lang="en-US" b="0" i="0" dirty="0">
                <a:solidFill>
                  <a:srgbClr val="333333"/>
                </a:solidFill>
                <a:effectLst/>
                <a:latin typeface="Open Sans" panose="020B0606030504020204" pitchFamily="34" charset="0"/>
              </a:rPr>
              <a:t>int sum(int n, int </a:t>
            </a:r>
            <a:r>
              <a:rPr lang="en-US" b="0" i="0" dirty="0" err="1">
                <a:solidFill>
                  <a:srgbClr val="333333"/>
                </a:solidFill>
                <a:effectLst/>
                <a:latin typeface="Open Sans" panose="020B0606030504020204" pitchFamily="34" charset="0"/>
              </a:rPr>
              <a:t>running_sum</a:t>
            </a:r>
            <a:r>
              <a:rPr lang="en-US" b="0" i="0" dirty="0">
                <a:solidFill>
                  <a:srgbClr val="333333"/>
                </a:solidFill>
                <a:effectLst/>
                <a:latin typeface="Open Sans" panose="020B0606030504020204" pitchFamily="34" charset="0"/>
              </a:rPr>
              <a:t>)</a:t>
            </a:r>
            <a:r>
              <a:rPr lang="en-US" dirty="0"/>
              <a:t/>
            </a:r>
            <a:br>
              <a:rPr lang="en-US" dirty="0"/>
            </a:br>
            <a:r>
              <a:rPr lang="en-US" b="0" i="0" dirty="0">
                <a:solidFill>
                  <a:srgbClr val="333333"/>
                </a:solidFill>
                <a:effectLst/>
                <a:latin typeface="Open Sans" panose="020B0606030504020204" pitchFamily="34" charset="0"/>
              </a:rPr>
              <a:t>{</a:t>
            </a:r>
            <a:r>
              <a:rPr lang="en-US" dirty="0"/>
              <a:t/>
            </a:r>
            <a:br>
              <a:rPr lang="en-US" dirty="0"/>
            </a:br>
            <a:r>
              <a:rPr lang="en-US" b="0" i="0" dirty="0">
                <a:solidFill>
                  <a:srgbClr val="333333"/>
                </a:solidFill>
                <a:effectLst/>
                <a:latin typeface="Open Sans" panose="020B0606030504020204" pitchFamily="34" charset="0"/>
              </a:rPr>
              <a:t>        if(n == 1) {</a:t>
            </a:r>
            <a:r>
              <a:rPr lang="en-US" dirty="0"/>
              <a:t/>
            </a:r>
            <a:br>
              <a:rPr lang="en-US" dirty="0"/>
            </a:br>
            <a:r>
              <a:rPr lang="en-US" b="0" i="0" dirty="0">
                <a:solidFill>
                  <a:srgbClr val="333333"/>
                </a:solidFill>
                <a:effectLst/>
                <a:latin typeface="Open Sans" panose="020B0606030504020204" pitchFamily="34" charset="0"/>
              </a:rPr>
              <a:t>                return </a:t>
            </a:r>
            <a:r>
              <a:rPr lang="en-US" b="0" i="0" dirty="0" err="1">
                <a:solidFill>
                  <a:srgbClr val="333333"/>
                </a:solidFill>
                <a:effectLst/>
                <a:latin typeface="Open Sans" panose="020B0606030504020204" pitchFamily="34" charset="0"/>
              </a:rPr>
              <a:t>running_sum</a:t>
            </a:r>
            <a:r>
              <a:rPr lang="en-US" b="0" i="0" dirty="0">
                <a:solidFill>
                  <a:srgbClr val="333333"/>
                </a:solidFill>
                <a:effectLst/>
                <a:latin typeface="Open Sans" panose="020B0606030504020204" pitchFamily="34" charset="0"/>
              </a:rPr>
              <a:t> + 1;</a:t>
            </a:r>
            <a:r>
              <a:rPr lang="en-US" dirty="0"/>
              <a:t/>
            </a:r>
            <a:br>
              <a:rPr lang="en-US" dirty="0"/>
            </a:br>
            <a:r>
              <a:rPr lang="en-US" b="0" i="0" dirty="0">
                <a:solidFill>
                  <a:srgbClr val="333333"/>
                </a:solidFill>
                <a:effectLst/>
                <a:latin typeface="Open Sans" panose="020B0606030504020204" pitchFamily="34" charset="0"/>
              </a:rPr>
              <a:t>        }</a:t>
            </a:r>
            <a:r>
              <a:rPr lang="en-US" dirty="0"/>
              <a:t/>
            </a:r>
            <a:br>
              <a:rPr lang="en-US" dirty="0"/>
            </a:br>
            <a:r>
              <a:rPr lang="en-US" b="0" i="0" dirty="0">
                <a:solidFill>
                  <a:srgbClr val="333333"/>
                </a:solidFill>
                <a:effectLst/>
                <a:latin typeface="Open Sans" panose="020B0606030504020204" pitchFamily="34" charset="0"/>
              </a:rPr>
              <a:t>        return sum(n - 1, </a:t>
            </a:r>
            <a:r>
              <a:rPr lang="en-US" b="0" i="0" dirty="0" err="1">
                <a:solidFill>
                  <a:srgbClr val="333333"/>
                </a:solidFill>
                <a:effectLst/>
                <a:latin typeface="Open Sans" panose="020B0606030504020204" pitchFamily="34" charset="0"/>
              </a:rPr>
              <a:t>running_sum</a:t>
            </a:r>
            <a:r>
              <a:rPr lang="en-US" b="0" i="0" dirty="0">
                <a:solidFill>
                  <a:srgbClr val="333333"/>
                </a:solidFill>
                <a:effectLst/>
                <a:latin typeface="Open Sans" panose="020B0606030504020204" pitchFamily="34" charset="0"/>
              </a:rPr>
              <a:t> + n);</a:t>
            </a:r>
            <a:r>
              <a:rPr lang="en-US" dirty="0"/>
              <a:t/>
            </a:r>
            <a:br>
              <a:rPr lang="en-US" dirty="0"/>
            </a:br>
            <a:r>
              <a:rPr lang="en-US" b="0" i="0" dirty="0">
                <a:solidFill>
                  <a:srgbClr val="333333"/>
                </a:solidFill>
                <a:effectLst/>
                <a:latin typeface="Open Sans" panose="020B0606030504020204" pitchFamily="34" charset="0"/>
              </a:rPr>
              <a:t>}</a:t>
            </a:r>
            <a:r>
              <a:rPr lang="en-US" dirty="0"/>
              <a:t/>
            </a:r>
            <a:br>
              <a:rPr lang="en-US" dirty="0"/>
            </a:br>
            <a:r>
              <a:rPr lang="en-US" dirty="0"/>
              <a:t/>
            </a:r>
            <a:br>
              <a:rPr lang="en-US" dirty="0"/>
            </a:br>
            <a:r>
              <a:rPr lang="en-US" b="0" i="0" dirty="0">
                <a:solidFill>
                  <a:srgbClr val="333333"/>
                </a:solidFill>
                <a:effectLst/>
                <a:latin typeface="Open Sans" panose="020B0606030504020204" pitchFamily="34" charset="0"/>
              </a:rPr>
              <a:t>int main()</a:t>
            </a:r>
            <a:r>
              <a:rPr lang="en-US" dirty="0"/>
              <a:t/>
            </a:r>
            <a:br>
              <a:rPr lang="en-US" dirty="0"/>
            </a:br>
            <a:r>
              <a:rPr lang="en-US" b="0" i="0" dirty="0">
                <a:solidFill>
                  <a:srgbClr val="333333"/>
                </a:solidFill>
                <a:effectLst/>
                <a:latin typeface="Open Sans" panose="020B0606030504020204" pitchFamily="34" charset="0"/>
              </a:rPr>
              <a:t>{</a:t>
            </a:r>
            <a:r>
              <a:rPr lang="en-US" dirty="0"/>
              <a:t/>
            </a:r>
            <a:br>
              <a:rPr lang="en-US" dirty="0"/>
            </a:br>
            <a:r>
              <a:rPr lang="en-US" b="0" i="0" dirty="0">
                <a:solidFill>
                  <a:srgbClr val="333333"/>
                </a:solidFill>
                <a:effectLst/>
                <a:latin typeface="Open Sans" panose="020B0606030504020204" pitchFamily="34" charset="0"/>
              </a:rPr>
              <a:t>        int n = 4;</a:t>
            </a:r>
            <a:r>
              <a:rPr lang="en-US" dirty="0"/>
              <a:t/>
            </a:r>
            <a:br>
              <a:rPr lang="en-US" dirty="0"/>
            </a:br>
            <a:r>
              <a:rPr lang="en-US" b="0" i="0" dirty="0">
                <a:solidFill>
                  <a:srgbClr val="333333"/>
                </a:solidFill>
                <a:effectLst/>
                <a:latin typeface="Open Sans" panose="020B0606030504020204" pitchFamily="34" charset="0"/>
              </a:rPr>
              <a:t>        sop (sum(n, 0));</a:t>
            </a:r>
            <a:r>
              <a:rPr lang="en-US" dirty="0"/>
              <a:t/>
            </a:r>
            <a:br>
              <a:rPr lang="en-US" dirty="0"/>
            </a:br>
            <a:r>
              <a:rPr lang="en-US" b="0" i="0" dirty="0">
                <a:solidFill>
                  <a:srgbClr val="333333"/>
                </a:solidFill>
                <a:effectLst/>
                <a:latin typeface="Open Sans" panose="020B0606030504020204" pitchFamily="34" charset="0"/>
              </a:rPr>
              <a:t>        return 0;</a:t>
            </a:r>
            <a:r>
              <a:rPr lang="en-US" dirty="0"/>
              <a:t/>
            </a:r>
            <a:br>
              <a:rPr lang="en-US" dirty="0"/>
            </a:br>
            <a:r>
              <a:rPr lang="en-US" b="0" i="0" dirty="0">
                <a:solidFill>
                  <a:srgbClr val="333333"/>
                </a:solidFill>
                <a:effectLst/>
                <a:latin typeface="Open Sans" panose="020B0606030504020204" pitchFamily="34" charset="0"/>
              </a:rPr>
              <a:t>}</a:t>
            </a:r>
            <a:endParaRPr lang="x-none" dirty="0"/>
          </a:p>
        </p:txBody>
      </p:sp>
    </p:spTree>
    <p:extLst>
      <p:ext uri="{BB962C8B-B14F-4D97-AF65-F5344CB8AC3E}">
        <p14:creationId xmlns:p14="http://schemas.microsoft.com/office/powerpoint/2010/main" val="3325740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936C7C-BB2A-343B-C80E-73BF02777F90}"/>
              </a:ext>
            </a:extLst>
          </p:cNvPr>
          <p:cNvSpPr>
            <a:spLocks noGrp="1"/>
          </p:cNvSpPr>
          <p:nvPr>
            <p:ph type="title"/>
          </p:nvPr>
        </p:nvSpPr>
        <p:spPr/>
        <p:txBody>
          <a:bodyPr/>
          <a:lstStyle/>
          <a:p>
            <a:r>
              <a:rPr lang="en-US" dirty="0"/>
              <a:t>Example 03</a:t>
            </a:r>
            <a:endParaRPr lang="x-none" dirty="0"/>
          </a:p>
        </p:txBody>
      </p:sp>
      <p:sp>
        <p:nvSpPr>
          <p:cNvPr id="5" name="TextBox 4">
            <a:extLst>
              <a:ext uri="{FF2B5EF4-FFF2-40B4-BE49-F238E27FC236}">
                <a16:creationId xmlns:a16="http://schemas.microsoft.com/office/drawing/2014/main" xmlns="" id="{AAF9DED8-E410-CF6F-AD4B-AE8CC80BB44B}"/>
              </a:ext>
            </a:extLst>
          </p:cNvPr>
          <p:cNvSpPr txBox="1"/>
          <p:nvPr/>
        </p:nvSpPr>
        <p:spPr>
          <a:xfrm>
            <a:off x="2402542" y="1507223"/>
            <a:ext cx="6096000" cy="5078313"/>
          </a:xfrm>
          <a:prstGeom prst="rect">
            <a:avLst/>
          </a:prstGeom>
          <a:noFill/>
        </p:spPr>
        <p:txBody>
          <a:bodyPr wrap="square">
            <a:spAutoFit/>
          </a:bodyPr>
          <a:lstStyle/>
          <a:p>
            <a:pPr algn="l"/>
            <a:r>
              <a:rPr lang="en-US" b="0" i="0" dirty="0">
                <a:solidFill>
                  <a:srgbClr val="333333"/>
                </a:solidFill>
                <a:effectLst/>
                <a:latin typeface="Open Sans" panose="020B0606030504020204" pitchFamily="34" charset="0"/>
              </a:rPr>
              <a:t>int </a:t>
            </a:r>
            <a:r>
              <a:rPr lang="en-US" b="0" i="0" dirty="0" err="1">
                <a:solidFill>
                  <a:srgbClr val="333333"/>
                </a:solidFill>
                <a:effectLst/>
                <a:latin typeface="Open Sans" panose="020B0606030504020204" pitchFamily="34" charset="0"/>
              </a:rPr>
              <a:t>fibonacci</a:t>
            </a:r>
            <a:r>
              <a:rPr lang="en-US" b="0" i="0" dirty="0">
                <a:solidFill>
                  <a:srgbClr val="333333"/>
                </a:solidFill>
                <a:effectLst/>
                <a:latin typeface="Open Sans" panose="020B0606030504020204" pitchFamily="34" charset="0"/>
              </a:rPr>
              <a:t>(int n, int first, int second)</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if(n == 0) {</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return first;</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if(n == 1) {</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return second;</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return </a:t>
            </a:r>
            <a:r>
              <a:rPr lang="en-US" b="0" i="0" dirty="0" err="1">
                <a:solidFill>
                  <a:srgbClr val="333333"/>
                </a:solidFill>
                <a:effectLst/>
                <a:latin typeface="Open Sans" panose="020B0606030504020204" pitchFamily="34" charset="0"/>
              </a:rPr>
              <a:t>fibonacci</a:t>
            </a:r>
            <a:r>
              <a:rPr lang="en-US" b="0" i="0" dirty="0">
                <a:solidFill>
                  <a:srgbClr val="333333"/>
                </a:solidFill>
                <a:effectLst/>
                <a:latin typeface="Open Sans" panose="020B0606030504020204" pitchFamily="34" charset="0"/>
              </a:rPr>
              <a:t>(n - 1, second, second + first);</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int main()</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int n = 10;</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sop( </a:t>
            </a:r>
            <a:r>
              <a:rPr lang="en-US" b="0" i="0" dirty="0" err="1">
                <a:solidFill>
                  <a:srgbClr val="333333"/>
                </a:solidFill>
                <a:effectLst/>
                <a:latin typeface="Open Sans" panose="020B0606030504020204" pitchFamily="34" charset="0"/>
              </a:rPr>
              <a:t>fibonacci</a:t>
            </a:r>
            <a:r>
              <a:rPr lang="en-US" b="0" i="0" dirty="0">
                <a:solidFill>
                  <a:srgbClr val="333333"/>
                </a:solidFill>
                <a:effectLst/>
                <a:latin typeface="Open Sans" panose="020B0606030504020204" pitchFamily="34" charset="0"/>
              </a:rPr>
              <a:t>(n, 0, 1));</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        return 0;</a:t>
            </a:r>
            <a:br>
              <a:rPr lang="en-US" b="0" i="0" dirty="0">
                <a:solidFill>
                  <a:srgbClr val="333333"/>
                </a:solidFill>
                <a:effectLst/>
                <a:latin typeface="Open Sans" panose="020B0606030504020204" pitchFamily="34" charset="0"/>
              </a:rPr>
            </a:br>
            <a:r>
              <a:rPr lang="en-US" b="0" i="0" dirty="0">
                <a:solidFill>
                  <a:srgbClr val="333333"/>
                </a:solidFill>
                <a:effectLst/>
                <a:latin typeface="Open Sans" panose="020B0606030504020204" pitchFamily="34" charset="0"/>
              </a:rPr>
              <a:t>}</a:t>
            </a:r>
          </a:p>
        </p:txBody>
      </p:sp>
    </p:spTree>
    <p:extLst>
      <p:ext uri="{BB962C8B-B14F-4D97-AF65-F5344CB8AC3E}">
        <p14:creationId xmlns:p14="http://schemas.microsoft.com/office/powerpoint/2010/main" val="28828468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7C14F19-39DE-4801-2507-7BB4C7E34841}"/>
              </a:ext>
            </a:extLst>
          </p:cNvPr>
          <p:cNvSpPr>
            <a:spLocks noGrp="1"/>
          </p:cNvSpPr>
          <p:nvPr>
            <p:ph type="title"/>
          </p:nvPr>
        </p:nvSpPr>
        <p:spPr/>
        <p:txBody>
          <a:bodyPr/>
          <a:lstStyle/>
          <a:p>
            <a:r>
              <a:rPr lang="en-US" dirty="0"/>
              <a:t>Recursion Application</a:t>
            </a:r>
            <a:endParaRPr lang="x-none" dirty="0"/>
          </a:p>
        </p:txBody>
      </p:sp>
      <p:sp>
        <p:nvSpPr>
          <p:cNvPr id="3" name="Content Placeholder 2">
            <a:extLst>
              <a:ext uri="{FF2B5EF4-FFF2-40B4-BE49-F238E27FC236}">
                <a16:creationId xmlns:a16="http://schemas.microsoft.com/office/drawing/2014/main" xmlns="" id="{86A97EF6-34C9-912E-3CD1-3FE3DB368251}"/>
              </a:ext>
            </a:extLst>
          </p:cNvPr>
          <p:cNvSpPr>
            <a:spLocks noGrp="1"/>
          </p:cNvSpPr>
          <p:nvPr>
            <p:ph idx="1"/>
          </p:nvPr>
        </p:nvSpPr>
        <p:spPr/>
        <p:txBody>
          <a:bodyPr>
            <a:normAutofit lnSpcReduction="10000"/>
          </a:bodyPr>
          <a:lstStyle/>
          <a:p>
            <a:pPr algn="l">
              <a:buFont typeface="Arial" panose="020B0604020202020204" pitchFamily="34" charset="0"/>
              <a:buChar char="•"/>
            </a:pPr>
            <a:r>
              <a:rPr lang="en-US" b="0" i="0" dirty="0">
                <a:solidFill>
                  <a:schemeClr val="tx1"/>
                </a:solidFill>
                <a:effectLst/>
                <a:latin typeface="Source Sans Pro" panose="020B0503030403020204" pitchFamily="34" charset="0"/>
              </a:rPr>
              <a:t>Tree Traversals</a:t>
            </a:r>
          </a:p>
          <a:p>
            <a:pPr algn="l">
              <a:buFont typeface="Arial" panose="020B0604020202020204" pitchFamily="34" charset="0"/>
              <a:buChar char="•"/>
            </a:pPr>
            <a:r>
              <a:rPr lang="en-US" b="0" i="0" dirty="0">
                <a:solidFill>
                  <a:schemeClr val="tx1"/>
                </a:solidFill>
                <a:effectLst/>
                <a:latin typeface="Source Sans Pro" panose="020B0503030403020204" pitchFamily="34" charset="0"/>
              </a:rPr>
              <a:t>Tree Problems: </a:t>
            </a:r>
            <a:r>
              <a:rPr lang="en-US" b="0" i="0" dirty="0" err="1">
                <a:solidFill>
                  <a:schemeClr val="tx1"/>
                </a:solidFill>
                <a:effectLst/>
                <a:latin typeface="Source Sans Pro" panose="020B0503030403020204" pitchFamily="34" charset="0"/>
              </a:rPr>
              <a:t>InOrder</a:t>
            </a:r>
            <a:r>
              <a:rPr lang="en-US" b="0" i="0" dirty="0">
                <a:solidFill>
                  <a:schemeClr val="tx1"/>
                </a:solidFill>
                <a:effectLst/>
                <a:latin typeface="Source Sans Pro" panose="020B0503030403020204" pitchFamily="34" charset="0"/>
              </a:rPr>
              <a:t>, </a:t>
            </a:r>
            <a:r>
              <a:rPr lang="en-US" b="0" i="0" dirty="0" err="1">
                <a:solidFill>
                  <a:schemeClr val="tx1"/>
                </a:solidFill>
                <a:effectLst/>
                <a:latin typeface="Source Sans Pro" panose="020B0503030403020204" pitchFamily="34" charset="0"/>
              </a:rPr>
              <a:t>PreOrder</a:t>
            </a:r>
            <a:r>
              <a:rPr lang="en-US" b="0" i="0" dirty="0">
                <a:solidFill>
                  <a:schemeClr val="tx1"/>
                </a:solidFill>
                <a:effectLst/>
                <a:latin typeface="Source Sans Pro" panose="020B0503030403020204" pitchFamily="34" charset="0"/>
              </a:rPr>
              <a:t> </a:t>
            </a:r>
            <a:r>
              <a:rPr lang="en-US" b="0" i="0" dirty="0" err="1">
                <a:solidFill>
                  <a:schemeClr val="tx1"/>
                </a:solidFill>
                <a:effectLst/>
                <a:latin typeface="Source Sans Pro" panose="020B0503030403020204" pitchFamily="34" charset="0"/>
              </a:rPr>
              <a:t>PostOrder</a:t>
            </a:r>
            <a:endParaRPr lang="en-US" b="0" i="0" dirty="0">
              <a:solidFill>
                <a:schemeClr val="tx1"/>
              </a:solidFill>
              <a:effectLst/>
              <a:latin typeface="Source Sans Pro" panose="020B0503030403020204" pitchFamily="34" charset="0"/>
            </a:endParaRPr>
          </a:p>
          <a:p>
            <a:pPr algn="l">
              <a:buFont typeface="Arial" panose="020B0604020202020204" pitchFamily="34" charset="0"/>
              <a:buChar char="•"/>
            </a:pPr>
            <a:r>
              <a:rPr lang="en-US" b="0" i="0" dirty="0">
                <a:solidFill>
                  <a:schemeClr val="tx1"/>
                </a:solidFill>
                <a:effectLst/>
                <a:latin typeface="Source Sans Pro" panose="020B0503030403020204" pitchFamily="34" charset="0"/>
              </a:rPr>
              <a:t>Graph Traversals: DFS [Depth First Search] and BFS [Breadth First Search]</a:t>
            </a:r>
          </a:p>
          <a:p>
            <a:pPr algn="l">
              <a:buFont typeface="Arial" panose="020B0604020202020204" pitchFamily="34" charset="0"/>
              <a:buChar char="•"/>
            </a:pPr>
            <a:r>
              <a:rPr lang="en-US" b="0" i="0" dirty="0">
                <a:solidFill>
                  <a:schemeClr val="tx1"/>
                </a:solidFill>
                <a:effectLst/>
                <a:latin typeface="Source Sans Pro" panose="020B0503030403020204" pitchFamily="34" charset="0"/>
              </a:rPr>
              <a:t>Towers of Hanoi</a:t>
            </a:r>
          </a:p>
          <a:p>
            <a:pPr algn="l">
              <a:buFont typeface="Arial" panose="020B0604020202020204" pitchFamily="34" charset="0"/>
              <a:buChar char="•"/>
            </a:pPr>
            <a:r>
              <a:rPr lang="en-US" b="0" i="0" dirty="0">
                <a:solidFill>
                  <a:schemeClr val="tx1"/>
                </a:solidFill>
                <a:effectLst/>
                <a:latin typeface="Source Sans Pro" panose="020B0503030403020204" pitchFamily="34" charset="0"/>
              </a:rPr>
              <a:t>Backtracking Algorithms</a:t>
            </a:r>
          </a:p>
          <a:p>
            <a:pPr algn="l">
              <a:buFont typeface="Arial" panose="020B0604020202020204" pitchFamily="34" charset="0"/>
              <a:buChar char="•"/>
            </a:pPr>
            <a:r>
              <a:rPr lang="en-US" b="0" i="0" dirty="0">
                <a:solidFill>
                  <a:schemeClr val="tx1"/>
                </a:solidFill>
                <a:effectLst/>
                <a:latin typeface="Source Sans Pro" panose="020B0503030403020204" pitchFamily="34" charset="0"/>
              </a:rPr>
              <a:t>Divide and Conquer Algorithms</a:t>
            </a:r>
          </a:p>
          <a:p>
            <a:pPr algn="l">
              <a:buFont typeface="Arial" panose="020B0604020202020204" pitchFamily="34" charset="0"/>
              <a:buChar char="•"/>
            </a:pPr>
            <a:r>
              <a:rPr lang="en-US" b="0" i="0" dirty="0">
                <a:solidFill>
                  <a:schemeClr val="tx1"/>
                </a:solidFill>
                <a:effectLst/>
                <a:latin typeface="Source Sans Pro" panose="020B0503030403020204" pitchFamily="34" charset="0"/>
              </a:rPr>
              <a:t>Dynamic Programming Problems</a:t>
            </a:r>
          </a:p>
          <a:p>
            <a:pPr algn="l">
              <a:buFont typeface="Arial" panose="020B0604020202020204" pitchFamily="34" charset="0"/>
              <a:buChar char="•"/>
            </a:pPr>
            <a:r>
              <a:rPr lang="en-US" b="0" i="0" dirty="0">
                <a:solidFill>
                  <a:schemeClr val="tx1"/>
                </a:solidFill>
                <a:effectLst/>
                <a:latin typeface="Source Sans Pro" panose="020B0503030403020204" pitchFamily="34" charset="0"/>
              </a:rPr>
              <a:t>Merge Sort, Quick Sort</a:t>
            </a:r>
          </a:p>
          <a:p>
            <a:pPr algn="l">
              <a:buFont typeface="Arial" panose="020B0604020202020204" pitchFamily="34" charset="0"/>
              <a:buChar char="•"/>
            </a:pPr>
            <a:r>
              <a:rPr lang="en-US" b="0" i="0" dirty="0">
                <a:solidFill>
                  <a:schemeClr val="tx1"/>
                </a:solidFill>
                <a:effectLst/>
                <a:latin typeface="Source Sans Pro" panose="020B0503030403020204" pitchFamily="34" charset="0"/>
              </a:rPr>
              <a:t>Binary Search</a:t>
            </a:r>
          </a:p>
          <a:p>
            <a:pPr algn="l">
              <a:buFont typeface="Arial" panose="020B0604020202020204" pitchFamily="34" charset="0"/>
              <a:buChar char="•"/>
            </a:pPr>
            <a:r>
              <a:rPr lang="en-US" b="0" i="0" dirty="0">
                <a:solidFill>
                  <a:schemeClr val="tx1"/>
                </a:solidFill>
                <a:effectLst/>
                <a:latin typeface="Source Sans Pro" panose="020B0503030403020204" pitchFamily="34" charset="0"/>
              </a:rPr>
              <a:t>Fibonacci Series, Factorial, etc.</a:t>
            </a:r>
          </a:p>
          <a:p>
            <a:endParaRPr lang="x-none" dirty="0">
              <a:solidFill>
                <a:schemeClr val="tx1"/>
              </a:solidFill>
            </a:endParaRPr>
          </a:p>
        </p:txBody>
      </p:sp>
    </p:spTree>
    <p:extLst>
      <p:ext uri="{BB962C8B-B14F-4D97-AF65-F5344CB8AC3E}">
        <p14:creationId xmlns:p14="http://schemas.microsoft.com/office/powerpoint/2010/main" val="4045834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4A1DEB-298A-C088-D7B5-5E46BE0D39EA}"/>
              </a:ext>
            </a:extLst>
          </p:cNvPr>
          <p:cNvSpPr>
            <a:spLocks noGrp="1"/>
          </p:cNvSpPr>
          <p:nvPr>
            <p:ph type="title"/>
          </p:nvPr>
        </p:nvSpPr>
        <p:spPr>
          <a:xfrm>
            <a:off x="2859740" y="717176"/>
            <a:ext cx="7467601" cy="1572768"/>
          </a:xfrm>
        </p:spPr>
        <p:txBody>
          <a:bodyPr/>
          <a:lstStyle/>
          <a:p>
            <a:pPr algn="ctr"/>
            <a:r>
              <a:rPr lang="en-US" dirty="0"/>
              <a:t>Distribution of Assessment</a:t>
            </a:r>
            <a:endParaRPr lang="x-none" dirty="0"/>
          </a:p>
        </p:txBody>
      </p:sp>
      <p:sp>
        <p:nvSpPr>
          <p:cNvPr id="3" name="Text Placeholder 2">
            <a:extLst>
              <a:ext uri="{FF2B5EF4-FFF2-40B4-BE49-F238E27FC236}">
                <a16:creationId xmlns:a16="http://schemas.microsoft.com/office/drawing/2014/main" xmlns="" id="{BD6AF482-424E-1D7D-B232-3E1ED9EBA8D4}"/>
              </a:ext>
            </a:extLst>
          </p:cNvPr>
          <p:cNvSpPr>
            <a:spLocks noGrp="1"/>
          </p:cNvSpPr>
          <p:nvPr>
            <p:ph type="body" sz="quarter" idx="14"/>
          </p:nvPr>
        </p:nvSpPr>
        <p:spPr>
          <a:xfrm>
            <a:off x="2474259" y="2100729"/>
            <a:ext cx="6591300" cy="3403600"/>
          </a:xfrm>
        </p:spPr>
        <p:txBody>
          <a:bodyPr/>
          <a:lstStyle/>
          <a:p>
            <a:pPr indent="-1270" rtl="0">
              <a:spcBef>
                <a:spcPts val="200"/>
              </a:spcBef>
              <a:spcAft>
                <a:spcPts val="200"/>
              </a:spcAft>
            </a:pPr>
            <a:r>
              <a:rPr lang="en-US" sz="1800" b="0" i="0" u="none" strike="noStrike" dirty="0">
                <a:solidFill>
                  <a:srgbClr val="000000"/>
                </a:solidFill>
                <a:effectLst/>
                <a:latin typeface="Times New Roman" panose="02020603050405020304" pitchFamily="18" charset="0"/>
              </a:rPr>
              <a:t>Midterm Exam 1: 15 (1 Hour written exam)</a:t>
            </a:r>
            <a:endParaRPr lang="en-US" b="0" dirty="0">
              <a:effectLst/>
            </a:endParaRPr>
          </a:p>
          <a:p>
            <a:pPr indent="-1270" rtl="0">
              <a:spcBef>
                <a:spcPts val="200"/>
              </a:spcBef>
              <a:spcAft>
                <a:spcPts val="200"/>
              </a:spcAft>
            </a:pPr>
            <a:r>
              <a:rPr lang="en-US" sz="1800" b="0" i="0" u="none" strike="noStrike" dirty="0">
                <a:solidFill>
                  <a:srgbClr val="000000"/>
                </a:solidFill>
                <a:effectLst/>
                <a:latin typeface="Times New Roman" panose="02020603050405020304" pitchFamily="18" charset="0"/>
              </a:rPr>
              <a:t>Midterm Exam 2: 15 (1 Hour written exam)</a:t>
            </a:r>
            <a:endParaRPr lang="en-US" b="0" dirty="0">
              <a:effectLst/>
            </a:endParaRPr>
          </a:p>
          <a:p>
            <a:pPr indent="-1270" rtl="0">
              <a:spcBef>
                <a:spcPts val="200"/>
              </a:spcBef>
              <a:spcAft>
                <a:spcPts val="200"/>
              </a:spcAft>
            </a:pPr>
            <a:r>
              <a:rPr lang="en-US" sz="1800" b="0" i="0" u="none" strike="noStrike" dirty="0">
                <a:solidFill>
                  <a:srgbClr val="000000"/>
                </a:solidFill>
                <a:effectLst/>
                <a:latin typeface="Times New Roman" panose="02020603050405020304" pitchFamily="18" charset="0"/>
              </a:rPr>
              <a:t>Project: 10</a:t>
            </a:r>
            <a:endParaRPr lang="en-US" b="0" dirty="0">
              <a:effectLst/>
            </a:endParaRPr>
          </a:p>
          <a:p>
            <a:pPr indent="-1270" rtl="0">
              <a:spcBef>
                <a:spcPts val="200"/>
              </a:spcBef>
              <a:spcAft>
                <a:spcPts val="200"/>
              </a:spcAft>
            </a:pPr>
            <a:r>
              <a:rPr lang="en-US" sz="1800" b="0" i="0" u="none" strike="noStrike" dirty="0">
                <a:solidFill>
                  <a:srgbClr val="000000"/>
                </a:solidFill>
                <a:effectLst/>
                <a:latin typeface="Times New Roman" panose="02020603050405020304" pitchFamily="18" charset="0"/>
              </a:rPr>
              <a:t>Quizzes: 10 (Four Surprise quizzes – best three counted) </a:t>
            </a:r>
            <a:endParaRPr lang="en-US" b="0" dirty="0">
              <a:effectLst/>
            </a:endParaRPr>
          </a:p>
          <a:p>
            <a:pPr indent="-1270" rtl="0">
              <a:spcBef>
                <a:spcPts val="200"/>
              </a:spcBef>
              <a:spcAft>
                <a:spcPts val="200"/>
              </a:spcAft>
            </a:pPr>
            <a:r>
              <a:rPr lang="en-US" sz="1800" b="0" i="0" u="none" strike="noStrike" dirty="0">
                <a:solidFill>
                  <a:srgbClr val="000000"/>
                </a:solidFill>
                <a:effectLst/>
                <a:latin typeface="Times New Roman" panose="02020603050405020304" pitchFamily="18" charset="0"/>
              </a:rPr>
              <a:t>Final: 50 (3 Hours Written Exam)</a:t>
            </a:r>
            <a:endParaRPr lang="en-US" b="0" dirty="0">
              <a:effectLst/>
            </a:endParaRPr>
          </a:p>
        </p:txBody>
      </p:sp>
    </p:spTree>
    <p:extLst>
      <p:ext uri="{BB962C8B-B14F-4D97-AF65-F5344CB8AC3E}">
        <p14:creationId xmlns:p14="http://schemas.microsoft.com/office/powerpoint/2010/main" val="1197190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91B3D6-3B85-BB8B-0DC1-087A43D2BE1A}"/>
              </a:ext>
            </a:extLst>
          </p:cNvPr>
          <p:cNvSpPr>
            <a:spLocks noGrp="1"/>
          </p:cNvSpPr>
          <p:nvPr>
            <p:ph type="title"/>
          </p:nvPr>
        </p:nvSpPr>
        <p:spPr/>
        <p:txBody>
          <a:bodyPr/>
          <a:lstStyle/>
          <a:p>
            <a:r>
              <a:rPr lang="en-US" dirty="0"/>
              <a:t>What is backtracking</a:t>
            </a:r>
            <a:endParaRPr lang="x-none" dirty="0"/>
          </a:p>
        </p:txBody>
      </p:sp>
      <p:sp>
        <p:nvSpPr>
          <p:cNvPr id="3" name="Content Placeholder 2">
            <a:extLst>
              <a:ext uri="{FF2B5EF4-FFF2-40B4-BE49-F238E27FC236}">
                <a16:creationId xmlns:a16="http://schemas.microsoft.com/office/drawing/2014/main" xmlns="" id="{E41AB120-4AF1-69D8-D323-1A601B3297AC}"/>
              </a:ext>
            </a:extLst>
          </p:cNvPr>
          <p:cNvSpPr>
            <a:spLocks noGrp="1"/>
          </p:cNvSpPr>
          <p:nvPr>
            <p:ph idx="1"/>
          </p:nvPr>
        </p:nvSpPr>
        <p:spPr>
          <a:xfrm>
            <a:off x="957636" y="1416423"/>
            <a:ext cx="4842529" cy="3777622"/>
          </a:xfrm>
        </p:spPr>
        <p:txBody>
          <a:bodyPr>
            <a:normAutofit lnSpcReduction="10000"/>
          </a:bodyPr>
          <a:lstStyle/>
          <a:p>
            <a:pPr algn="just"/>
            <a:r>
              <a:rPr lang="en-US" dirty="0">
                <a:latin typeface="Times New Roman" panose="02020603050405020304" pitchFamily="18" charset="0"/>
                <a:cs typeface="Times New Roman" panose="02020603050405020304" pitchFamily="18" charset="0"/>
              </a:rPr>
              <a:t>Case 01:</a:t>
            </a:r>
          </a:p>
          <a:p>
            <a:pPr algn="just"/>
            <a:r>
              <a:rPr lang="en-US" b="0" i="0" dirty="0">
                <a:effectLst/>
                <a:latin typeface="Times New Roman" panose="02020603050405020304" pitchFamily="18" charset="0"/>
                <a:cs typeface="Times New Roman" panose="02020603050405020304" pitchFamily="18" charset="0"/>
              </a:rPr>
              <a:t>Think about a scenario where you are standing outside a maze, and you need to find the exit (see image). Now, you have a couple of ways you can try to find the exit door, uncertain of the outcome. You may either run into some wrong path, backtrack(move back to the starting point) and try to find a new path, or one in many chances, you may land into the correct path and reach your exit door. But out of multiple scenarios, you have only one path(marked in green) which will lead you to the exit door.</a:t>
            </a:r>
          </a:p>
          <a:p>
            <a:pPr marL="0" indent="0" algn="just">
              <a:buNone/>
            </a:pPr>
            <a:endParaRPr lang="x-none"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xmlns="" id="{BFD79747-C618-DEE2-69CC-18608FFCB1A2}"/>
              </a:ext>
            </a:extLst>
          </p:cNvPr>
          <p:cNvPicPr>
            <a:picLocks noChangeAspect="1"/>
          </p:cNvPicPr>
          <p:nvPr/>
        </p:nvPicPr>
        <p:blipFill rotWithShape="1">
          <a:blip r:embed="rId2"/>
          <a:srcRect l="20618" t="11765" r="24767" b="24263"/>
          <a:stretch/>
        </p:blipFill>
        <p:spPr>
          <a:xfrm>
            <a:off x="6637772" y="2523565"/>
            <a:ext cx="4596592" cy="3289045"/>
          </a:xfrm>
          <a:prstGeom prst="rect">
            <a:avLst/>
          </a:prstGeom>
        </p:spPr>
      </p:pic>
    </p:spTree>
    <p:extLst>
      <p:ext uri="{BB962C8B-B14F-4D97-AF65-F5344CB8AC3E}">
        <p14:creationId xmlns:p14="http://schemas.microsoft.com/office/powerpoint/2010/main" val="26498046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4B1A31-3CDA-CB27-E538-BA2266298B62}"/>
              </a:ext>
            </a:extLst>
          </p:cNvPr>
          <p:cNvSpPr>
            <a:spLocks noGrp="1"/>
          </p:cNvSpPr>
          <p:nvPr>
            <p:ph type="title"/>
          </p:nvPr>
        </p:nvSpPr>
        <p:spPr/>
        <p:txBody>
          <a:bodyPr/>
          <a:lstStyle/>
          <a:p>
            <a:r>
              <a:rPr lang="en-US" i="0" dirty="0">
                <a:effectLst/>
                <a:latin typeface="Source Sans Pro" panose="020B0503030403020204" pitchFamily="34" charset="0"/>
              </a:rPr>
              <a:t>Backtracking Algorithm</a:t>
            </a:r>
            <a:br>
              <a:rPr lang="en-US" i="0" dirty="0">
                <a:effectLst/>
                <a:latin typeface="Source Sans Pro" panose="020B0503030403020204" pitchFamily="34" charset="0"/>
              </a:rPr>
            </a:br>
            <a:endParaRPr lang="x-none" dirty="0"/>
          </a:p>
        </p:txBody>
      </p:sp>
      <p:sp>
        <p:nvSpPr>
          <p:cNvPr id="3" name="Content Placeholder 2">
            <a:extLst>
              <a:ext uri="{FF2B5EF4-FFF2-40B4-BE49-F238E27FC236}">
                <a16:creationId xmlns:a16="http://schemas.microsoft.com/office/drawing/2014/main" xmlns="" id="{1BA37CD0-AF10-D655-7294-113A9404ACDC}"/>
              </a:ext>
            </a:extLst>
          </p:cNvPr>
          <p:cNvSpPr>
            <a:spLocks noGrp="1"/>
          </p:cNvSpPr>
          <p:nvPr>
            <p:ph idx="1"/>
          </p:nvPr>
        </p:nvSpPr>
        <p:spPr>
          <a:xfrm>
            <a:off x="1800317" y="1540189"/>
            <a:ext cx="8915400" cy="3777622"/>
          </a:xfrm>
        </p:spPr>
        <p:txBody>
          <a:bodyPr/>
          <a:lstStyle/>
          <a:p>
            <a:r>
              <a:rPr lang="en-US" b="0" i="0" dirty="0">
                <a:solidFill>
                  <a:srgbClr val="1A2C47"/>
                </a:solidFill>
                <a:effectLst/>
                <a:latin typeface="Source Sans Pro" panose="020B0503030403020204" pitchFamily="34" charset="0"/>
              </a:rPr>
              <a:t>For any backtracking problem, the </a:t>
            </a:r>
            <a:r>
              <a:rPr lang="en-US" b="0" i="0" dirty="0">
                <a:effectLst/>
                <a:latin typeface="Source Sans Pro" panose="020B0503030403020204" pitchFamily="34" charset="0"/>
              </a:rPr>
              <a:t>backtracking</a:t>
            </a:r>
            <a:r>
              <a:rPr lang="en-US" b="0" i="0" dirty="0">
                <a:solidFill>
                  <a:srgbClr val="1A2C47"/>
                </a:solidFill>
                <a:effectLst/>
                <a:latin typeface="Source Sans Pro" panose="020B0503030403020204" pitchFamily="34" charset="0"/>
              </a:rPr>
              <a:t> algorithm tries to go through one of the paths to reach to the possible solution, and if the path doesn't leads them there, then the problem backtracks through the same path and takes another path in search of the </a:t>
            </a:r>
            <a:r>
              <a:rPr lang="en-US" b="0" i="0" dirty="0">
                <a:effectLst/>
                <a:latin typeface="Source Sans Pro" panose="020B0503030403020204" pitchFamily="34" charset="0"/>
              </a:rPr>
              <a:t>solution</a:t>
            </a:r>
            <a:r>
              <a:rPr lang="en-US" b="0" i="0" dirty="0">
                <a:solidFill>
                  <a:srgbClr val="1A2C47"/>
                </a:solidFill>
                <a:effectLst/>
                <a:latin typeface="Source Sans Pro" panose="020B0503030403020204" pitchFamily="34" charset="0"/>
              </a:rPr>
              <a:t>.</a:t>
            </a:r>
          </a:p>
          <a:p>
            <a:r>
              <a:rPr lang="en-US" dirty="0">
                <a:solidFill>
                  <a:srgbClr val="1A2C47"/>
                </a:solidFill>
                <a:latin typeface="Source Sans Pro" panose="020B0503030403020204" pitchFamily="34" charset="0"/>
              </a:rPr>
              <a:t>Its kind of increment approach. </a:t>
            </a:r>
            <a:endParaRPr lang="x-none" dirty="0"/>
          </a:p>
        </p:txBody>
      </p:sp>
      <p:pic>
        <p:nvPicPr>
          <p:cNvPr id="5" name="Picture 4">
            <a:extLst>
              <a:ext uri="{FF2B5EF4-FFF2-40B4-BE49-F238E27FC236}">
                <a16:creationId xmlns:a16="http://schemas.microsoft.com/office/drawing/2014/main" xmlns="" id="{3F4306E1-140A-184C-2973-FA9915C3C99D}"/>
              </a:ext>
            </a:extLst>
          </p:cNvPr>
          <p:cNvPicPr>
            <a:picLocks noChangeAspect="1"/>
          </p:cNvPicPr>
          <p:nvPr/>
        </p:nvPicPr>
        <p:blipFill rotWithShape="1">
          <a:blip r:embed="rId2"/>
          <a:srcRect l="29755" t="8105" r="25617" b="21699"/>
          <a:stretch/>
        </p:blipFill>
        <p:spPr>
          <a:xfrm>
            <a:off x="7646893" y="2726916"/>
            <a:ext cx="3558989" cy="3853179"/>
          </a:xfrm>
          <a:prstGeom prst="rect">
            <a:avLst/>
          </a:prstGeom>
        </p:spPr>
      </p:pic>
    </p:spTree>
    <p:extLst>
      <p:ext uri="{BB962C8B-B14F-4D97-AF65-F5344CB8AC3E}">
        <p14:creationId xmlns:p14="http://schemas.microsoft.com/office/powerpoint/2010/main" val="1187091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C47E83-7775-E94B-2741-F4F5BF6A5DC4}"/>
              </a:ext>
            </a:extLst>
          </p:cNvPr>
          <p:cNvSpPr>
            <a:spLocks noGrp="1"/>
          </p:cNvSpPr>
          <p:nvPr>
            <p:ph type="title"/>
          </p:nvPr>
        </p:nvSpPr>
        <p:spPr/>
        <p:txBody>
          <a:bodyPr/>
          <a:lstStyle/>
          <a:p>
            <a:r>
              <a:rPr lang="en-US" dirty="0"/>
              <a:t>Example</a:t>
            </a:r>
            <a:endParaRPr lang="x-none" dirty="0"/>
          </a:p>
        </p:txBody>
      </p:sp>
      <p:sp>
        <p:nvSpPr>
          <p:cNvPr id="3" name="Content Placeholder 2">
            <a:extLst>
              <a:ext uri="{FF2B5EF4-FFF2-40B4-BE49-F238E27FC236}">
                <a16:creationId xmlns:a16="http://schemas.microsoft.com/office/drawing/2014/main" xmlns="" id="{7DABF493-EE4B-06C8-8769-56B5CD13B1EF}"/>
              </a:ext>
            </a:extLst>
          </p:cNvPr>
          <p:cNvSpPr>
            <a:spLocks noGrp="1"/>
          </p:cNvSpPr>
          <p:nvPr>
            <p:ph idx="1"/>
          </p:nvPr>
        </p:nvSpPr>
        <p:spPr/>
        <p:txBody>
          <a:bodyPr/>
          <a:lstStyle/>
          <a:p>
            <a:r>
              <a:rPr lang="en-US" dirty="0"/>
              <a:t>There is no major difference between these two in terms of their approach, except for what they do –</a:t>
            </a:r>
          </a:p>
          <a:p>
            <a:pPr lvl="1"/>
            <a:r>
              <a:rPr lang="en-US" dirty="0"/>
              <a:t>Backtracking uses recursion to solve it's problems. It does so by exploring all the </a:t>
            </a:r>
            <a:r>
              <a:rPr lang="en-US" dirty="0" err="1"/>
              <a:t>possiblities</a:t>
            </a:r>
            <a:r>
              <a:rPr lang="en-US" dirty="0"/>
              <a:t> of any problem, unless it finds the best and feasible solution to it.</a:t>
            </a:r>
          </a:p>
          <a:p>
            <a:pPr lvl="1"/>
            <a:r>
              <a:rPr lang="en-US" dirty="0"/>
              <a:t>Recursion occurs when a function calls itself repeatedly to split a problem into smaller sub-problems, until it reaches the base case.</a:t>
            </a:r>
          </a:p>
          <a:p>
            <a:pPr marL="457200" lvl="1" indent="0">
              <a:buNone/>
            </a:pPr>
            <a:r>
              <a:rPr lang="en-US" b="0" i="0" dirty="0">
                <a:solidFill>
                  <a:srgbClr val="1A2C47"/>
                </a:solidFill>
                <a:effectLst/>
              </a:rPr>
              <a:t>So, we may say </a:t>
            </a:r>
            <a:r>
              <a:rPr lang="en-US" b="0" i="0" dirty="0">
                <a:effectLst/>
              </a:rPr>
              <a:t>recursion</a:t>
            </a:r>
            <a:r>
              <a:rPr lang="en-US" b="0" i="0" dirty="0">
                <a:solidFill>
                  <a:srgbClr val="1A2C47"/>
                </a:solidFill>
                <a:effectLst/>
              </a:rPr>
              <a:t> is a part of </a:t>
            </a:r>
            <a:r>
              <a:rPr lang="en-US" b="0" i="0" dirty="0">
                <a:effectLst/>
              </a:rPr>
              <a:t>backtracking</a:t>
            </a:r>
            <a:r>
              <a:rPr lang="en-US" b="0" i="0" dirty="0">
                <a:solidFill>
                  <a:srgbClr val="1A2C47"/>
                </a:solidFill>
                <a:effectLst/>
              </a:rPr>
              <a:t> itself. However, there is no base case in </a:t>
            </a:r>
            <a:r>
              <a:rPr lang="en-US" b="0" i="0" dirty="0">
                <a:effectLst/>
              </a:rPr>
              <a:t>backtracking</a:t>
            </a:r>
            <a:r>
              <a:rPr lang="en-US" b="0" i="0" dirty="0">
                <a:solidFill>
                  <a:srgbClr val="1A2C47"/>
                </a:solidFill>
                <a:effectLst/>
              </a:rPr>
              <a:t> to stop it. The </a:t>
            </a:r>
            <a:r>
              <a:rPr lang="en-US" b="0" i="0" dirty="0">
                <a:effectLst/>
              </a:rPr>
              <a:t>backtracking</a:t>
            </a:r>
            <a:r>
              <a:rPr lang="en-US" b="0" i="0" dirty="0">
                <a:solidFill>
                  <a:srgbClr val="1A2C47"/>
                </a:solidFill>
                <a:effectLst/>
              </a:rPr>
              <a:t> mechanism will not stop as long as it finds an </a:t>
            </a:r>
            <a:r>
              <a:rPr lang="en-US" b="0" i="0" dirty="0">
                <a:effectLst/>
              </a:rPr>
              <a:t>optimal </a:t>
            </a:r>
            <a:r>
              <a:rPr lang="en-US" b="0" i="0" dirty="0">
                <a:solidFill>
                  <a:srgbClr val="1A2C47"/>
                </a:solidFill>
                <a:effectLst/>
              </a:rPr>
              <a:t>solution to the problem.</a:t>
            </a:r>
            <a:endParaRPr lang="x-none" dirty="0"/>
          </a:p>
        </p:txBody>
      </p:sp>
    </p:spTree>
    <p:extLst>
      <p:ext uri="{BB962C8B-B14F-4D97-AF65-F5344CB8AC3E}">
        <p14:creationId xmlns:p14="http://schemas.microsoft.com/office/powerpoint/2010/main" val="25516014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5EEFB11-1B28-D297-66AE-8EC875A30C40}"/>
              </a:ext>
            </a:extLst>
          </p:cNvPr>
          <p:cNvSpPr>
            <a:spLocks noGrp="1"/>
          </p:cNvSpPr>
          <p:nvPr>
            <p:ph type="title"/>
          </p:nvPr>
        </p:nvSpPr>
        <p:spPr/>
        <p:txBody>
          <a:bodyPr/>
          <a:lstStyle/>
          <a:p>
            <a:r>
              <a:rPr lang="en-US" dirty="0"/>
              <a:t>Example</a:t>
            </a:r>
            <a:endParaRPr lang="x-none" dirty="0"/>
          </a:p>
        </p:txBody>
      </p:sp>
      <p:sp>
        <p:nvSpPr>
          <p:cNvPr id="3" name="Content Placeholder 2">
            <a:extLst>
              <a:ext uri="{FF2B5EF4-FFF2-40B4-BE49-F238E27FC236}">
                <a16:creationId xmlns:a16="http://schemas.microsoft.com/office/drawing/2014/main" xmlns="" id="{A5F599F4-6F7A-468C-A429-2A5ABF680498}"/>
              </a:ext>
            </a:extLst>
          </p:cNvPr>
          <p:cNvSpPr>
            <a:spLocks noGrp="1"/>
          </p:cNvSpPr>
          <p:nvPr>
            <p:ph idx="1"/>
          </p:nvPr>
        </p:nvSpPr>
        <p:spPr/>
        <p:txBody>
          <a:bodyPr/>
          <a:lstStyle/>
          <a:p>
            <a:pPr algn="l">
              <a:buFont typeface="Arial" panose="020B0604020202020204" pitchFamily="34" charset="0"/>
              <a:buChar char="•"/>
            </a:pPr>
            <a:r>
              <a:rPr lang="en-US" b="0" i="0" dirty="0">
                <a:solidFill>
                  <a:srgbClr val="61738E"/>
                </a:solidFill>
                <a:effectLst/>
                <a:latin typeface="Source Sans Pro" panose="020B0503030403020204" pitchFamily="34" charset="0"/>
              </a:rPr>
              <a:t>To solve the N Queen problem.</a:t>
            </a:r>
          </a:p>
          <a:p>
            <a:pPr algn="l">
              <a:buFont typeface="Arial" panose="020B0604020202020204" pitchFamily="34" charset="0"/>
              <a:buChar char="•"/>
            </a:pPr>
            <a:r>
              <a:rPr lang="en-US" dirty="0">
                <a:solidFill>
                  <a:srgbClr val="61738E"/>
                </a:solidFill>
                <a:latin typeface="Source Sans Pro" panose="020B0503030403020204" pitchFamily="34" charset="0"/>
              </a:rPr>
              <a:t>Rat in </a:t>
            </a:r>
            <a:r>
              <a:rPr lang="en-US" b="0" i="0" dirty="0">
                <a:solidFill>
                  <a:srgbClr val="61738E"/>
                </a:solidFill>
                <a:effectLst/>
                <a:latin typeface="Source Sans Pro" panose="020B0503030403020204" pitchFamily="34" charset="0"/>
              </a:rPr>
              <a:t>Maze solving problem.</a:t>
            </a:r>
          </a:p>
          <a:p>
            <a:pPr algn="l">
              <a:buFont typeface="Arial" panose="020B0604020202020204" pitchFamily="34" charset="0"/>
              <a:buChar char="•"/>
            </a:pPr>
            <a:r>
              <a:rPr lang="en-US" dirty="0">
                <a:solidFill>
                  <a:srgbClr val="61738E"/>
                </a:solidFill>
                <a:latin typeface="Source Sans Pro" panose="020B0503030403020204" pitchFamily="34" charset="0"/>
              </a:rPr>
              <a:t>Sudoku problem</a:t>
            </a:r>
            <a:endParaRPr lang="en-US" b="0" i="0" dirty="0">
              <a:solidFill>
                <a:srgbClr val="61738E"/>
              </a:solidFill>
              <a:effectLst/>
              <a:latin typeface="Source Sans Pro" panose="020B0503030403020204" pitchFamily="34" charset="0"/>
            </a:endParaRPr>
          </a:p>
          <a:p>
            <a:endParaRPr lang="x-none" dirty="0"/>
          </a:p>
        </p:txBody>
      </p:sp>
    </p:spTree>
    <p:extLst>
      <p:ext uri="{BB962C8B-B14F-4D97-AF65-F5344CB8AC3E}">
        <p14:creationId xmlns:p14="http://schemas.microsoft.com/office/powerpoint/2010/main" val="38572108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05895A-58F7-731A-1D3A-91DEEBFB1BE6}"/>
              </a:ext>
            </a:extLst>
          </p:cNvPr>
          <p:cNvSpPr>
            <a:spLocks noGrp="1"/>
          </p:cNvSpPr>
          <p:nvPr>
            <p:ph type="title"/>
          </p:nvPr>
        </p:nvSpPr>
        <p:spPr/>
        <p:txBody>
          <a:bodyPr/>
          <a:lstStyle/>
          <a:p>
            <a:r>
              <a:rPr lang="en-US" dirty="0"/>
              <a:t>Recursion vs Backtracking</a:t>
            </a:r>
            <a:endParaRPr lang="x-none" dirty="0"/>
          </a:p>
        </p:txBody>
      </p:sp>
      <p:sp>
        <p:nvSpPr>
          <p:cNvPr id="3" name="Content Placeholder 2">
            <a:extLst>
              <a:ext uri="{FF2B5EF4-FFF2-40B4-BE49-F238E27FC236}">
                <a16:creationId xmlns:a16="http://schemas.microsoft.com/office/drawing/2014/main" xmlns="" id="{3F406521-C8F9-F9C5-D2CB-A49343289022}"/>
              </a:ext>
            </a:extLst>
          </p:cNvPr>
          <p:cNvSpPr>
            <a:spLocks noGrp="1"/>
          </p:cNvSpPr>
          <p:nvPr>
            <p:ph idx="1"/>
          </p:nvPr>
        </p:nvSpPr>
        <p:spPr>
          <a:xfrm>
            <a:off x="2203730" y="1540189"/>
            <a:ext cx="8915400" cy="3777622"/>
          </a:xfrm>
        </p:spPr>
        <p:txBody>
          <a:bodyPr/>
          <a:lstStyle/>
          <a:p>
            <a:r>
              <a:rPr lang="en-US" b="0" i="0" dirty="0">
                <a:solidFill>
                  <a:srgbClr val="252C33"/>
                </a:solidFill>
                <a:effectLst/>
                <a:latin typeface="proxima-nova"/>
              </a:rPr>
              <a:t>Recursion is useful in solving problems which can be broken down into smaller problems of the </a:t>
            </a:r>
            <a:r>
              <a:rPr lang="en-US" b="1" i="0" dirty="0">
                <a:solidFill>
                  <a:srgbClr val="252C33"/>
                </a:solidFill>
                <a:effectLst/>
                <a:latin typeface="proxima-nova"/>
              </a:rPr>
              <a:t>same kind.</a:t>
            </a:r>
          </a:p>
          <a:p>
            <a:r>
              <a:rPr lang="en-US" b="1" dirty="0" err="1">
                <a:solidFill>
                  <a:srgbClr val="252C33"/>
                </a:solidFill>
                <a:latin typeface="proxima-nova"/>
              </a:rPr>
              <a:t>Bactraking</a:t>
            </a:r>
            <a:r>
              <a:rPr lang="en-US" b="1" dirty="0">
                <a:solidFill>
                  <a:srgbClr val="252C33"/>
                </a:solidFill>
                <a:latin typeface="proxima-nova"/>
              </a:rPr>
              <a:t>: </a:t>
            </a:r>
            <a:r>
              <a:rPr lang="en-US" b="0" i="0" dirty="0">
                <a:solidFill>
                  <a:srgbClr val="252C33"/>
                </a:solidFill>
                <a:effectLst/>
                <a:latin typeface="proxima-nova"/>
              </a:rPr>
              <a:t>while solving a problem using recursion, we break the given problem into smaller ones</a:t>
            </a:r>
            <a:endParaRPr lang="x-none" dirty="0"/>
          </a:p>
        </p:txBody>
      </p:sp>
      <p:sp>
        <p:nvSpPr>
          <p:cNvPr id="5" name="TextBox 4">
            <a:extLst>
              <a:ext uri="{FF2B5EF4-FFF2-40B4-BE49-F238E27FC236}">
                <a16:creationId xmlns:a16="http://schemas.microsoft.com/office/drawing/2014/main" xmlns="" id="{6FB3C168-8E47-D494-9C61-72500F23BBB4}"/>
              </a:ext>
            </a:extLst>
          </p:cNvPr>
          <p:cNvSpPr txBox="1"/>
          <p:nvPr/>
        </p:nvSpPr>
        <p:spPr>
          <a:xfrm>
            <a:off x="2321859" y="3037292"/>
            <a:ext cx="6096000" cy="2585323"/>
          </a:xfrm>
          <a:prstGeom prst="rect">
            <a:avLst/>
          </a:prstGeom>
          <a:noFill/>
        </p:spPr>
        <p:txBody>
          <a:bodyPr wrap="square">
            <a:spAutoFit/>
          </a:bodyPr>
          <a:lstStyle/>
          <a:p>
            <a:pPr algn="just"/>
            <a:r>
              <a:rPr lang="en-US" b="0" i="0" dirty="0">
                <a:solidFill>
                  <a:srgbClr val="252C33"/>
                </a:solidFill>
                <a:effectLst/>
                <a:latin typeface="Times New Roman" panose="02020603050405020304" pitchFamily="18" charset="0"/>
                <a:cs typeface="Times New Roman" panose="02020603050405020304" pitchFamily="18" charset="0"/>
              </a:rPr>
              <a:t>Let's take a situation. Suppose you are standing in front of three tunnels, one of which is having a bag of gold at its end, but you don't know which one. So you'll try all three. First go in tunnel 1, if that is not the one, then come out of it, and go into tunnel 2, and again if that is not the one, come out of it and go into tunnel 3. So basically in backtracking we attempt solving a subproblem, and if we don't reach the desired solution, then undo whatever we did for solving that subproblem, and try solving another subproblem.</a:t>
            </a:r>
            <a:endParaRPr lang="x-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90753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2398ED-A0F8-8B69-E5BA-55790F301CCD}"/>
              </a:ext>
            </a:extLst>
          </p:cNvPr>
          <p:cNvSpPr>
            <a:spLocks noGrp="1"/>
          </p:cNvSpPr>
          <p:nvPr>
            <p:ph type="title"/>
          </p:nvPr>
        </p:nvSpPr>
        <p:spPr/>
        <p:txBody>
          <a:bodyPr/>
          <a:lstStyle/>
          <a:p>
            <a:r>
              <a:rPr lang="en-US" dirty="0"/>
              <a:t>Example </a:t>
            </a:r>
            <a:endParaRPr lang="x-none" dirty="0"/>
          </a:p>
        </p:txBody>
      </p:sp>
      <p:sp>
        <p:nvSpPr>
          <p:cNvPr id="3" name="Content Placeholder 2">
            <a:extLst>
              <a:ext uri="{FF2B5EF4-FFF2-40B4-BE49-F238E27FC236}">
                <a16:creationId xmlns:a16="http://schemas.microsoft.com/office/drawing/2014/main" xmlns="" id="{82E5DFE9-0FCD-DB13-D6A1-BB280D960CB1}"/>
              </a:ext>
            </a:extLst>
          </p:cNvPr>
          <p:cNvSpPr>
            <a:spLocks noGrp="1"/>
          </p:cNvSpPr>
          <p:nvPr>
            <p:ph idx="1"/>
          </p:nvPr>
        </p:nvSpPr>
        <p:spPr/>
        <p:txBody>
          <a:bodyPr/>
          <a:lstStyle/>
          <a:p>
            <a:pPr algn="l"/>
            <a:r>
              <a:rPr lang="en-US" b="0" i="0" dirty="0">
                <a:solidFill>
                  <a:srgbClr val="252C33"/>
                </a:solidFill>
                <a:effectLst/>
                <a:latin typeface="proxima-nova"/>
              </a:rPr>
              <a:t>Let's take a standard problem.</a:t>
            </a:r>
            <a:br>
              <a:rPr lang="en-US" b="0" i="0" dirty="0">
                <a:solidFill>
                  <a:srgbClr val="252C33"/>
                </a:solidFill>
                <a:effectLst/>
                <a:latin typeface="proxima-nova"/>
              </a:rPr>
            </a:br>
            <a:r>
              <a:rPr lang="en-US" b="1" i="0" dirty="0">
                <a:solidFill>
                  <a:srgbClr val="252C33"/>
                </a:solidFill>
                <a:effectLst/>
                <a:latin typeface="proxima-nova"/>
              </a:rPr>
              <a:t>N-Queens Problem:</a:t>
            </a:r>
            <a:r>
              <a:rPr lang="en-US" b="0" i="0" dirty="0">
                <a:solidFill>
                  <a:srgbClr val="252C33"/>
                </a:solidFill>
                <a:effectLst/>
                <a:latin typeface="proxima-nova"/>
              </a:rPr>
              <a:t> Given a chess board having N×N cells, we need to place N queens in such a way that no queen is attacked by any other queen. A queen can attack horizontally, vertically and diagonally.</a:t>
            </a:r>
          </a:p>
          <a:p>
            <a:pPr algn="l"/>
            <a:r>
              <a:rPr lang="en-US" b="0" i="0" dirty="0">
                <a:solidFill>
                  <a:srgbClr val="252C33"/>
                </a:solidFill>
                <a:effectLst/>
                <a:latin typeface="proxima-nova"/>
              </a:rPr>
              <a:t>So initially we are having N×N </a:t>
            </a:r>
            <a:r>
              <a:rPr lang="en-US" b="0" i="0" dirty="0" err="1">
                <a:solidFill>
                  <a:srgbClr val="252C33"/>
                </a:solidFill>
                <a:effectLst/>
                <a:latin typeface="proxima-nova"/>
              </a:rPr>
              <a:t>unattacked</a:t>
            </a:r>
            <a:r>
              <a:rPr lang="en-US" b="0" i="0" dirty="0">
                <a:solidFill>
                  <a:srgbClr val="252C33"/>
                </a:solidFill>
                <a:effectLst/>
                <a:latin typeface="proxima-nova"/>
              </a:rPr>
              <a:t> cells where we need to place N queens. Let's place the first queen at a cell (</a:t>
            </a:r>
            <a:r>
              <a:rPr lang="en-US" b="0" i="0" dirty="0" err="1">
                <a:solidFill>
                  <a:srgbClr val="252C33"/>
                </a:solidFill>
                <a:effectLst/>
                <a:latin typeface="proxima-nova"/>
              </a:rPr>
              <a:t>i,j</a:t>
            </a:r>
            <a:r>
              <a:rPr lang="en-US" b="0" i="0" dirty="0">
                <a:solidFill>
                  <a:srgbClr val="252C33"/>
                </a:solidFill>
                <a:effectLst/>
                <a:latin typeface="proxima-nova"/>
              </a:rPr>
              <a:t>), so now the number of </a:t>
            </a:r>
            <a:r>
              <a:rPr lang="en-US" b="0" i="0" dirty="0" err="1">
                <a:solidFill>
                  <a:srgbClr val="252C33"/>
                </a:solidFill>
                <a:effectLst/>
                <a:latin typeface="proxima-nova"/>
              </a:rPr>
              <a:t>unattacked</a:t>
            </a:r>
            <a:r>
              <a:rPr lang="en-US" b="0" i="0" dirty="0">
                <a:solidFill>
                  <a:srgbClr val="252C33"/>
                </a:solidFill>
                <a:effectLst/>
                <a:latin typeface="proxima-nova"/>
              </a:rPr>
              <a:t> cells is reduced, and number of queens to be placed is N−1. Place the next queen at some </a:t>
            </a:r>
            <a:r>
              <a:rPr lang="en-US" b="0" i="0" dirty="0" err="1">
                <a:solidFill>
                  <a:srgbClr val="252C33"/>
                </a:solidFill>
                <a:effectLst/>
                <a:latin typeface="proxima-nova"/>
              </a:rPr>
              <a:t>unattacked</a:t>
            </a:r>
            <a:r>
              <a:rPr lang="en-US" b="0" i="0" dirty="0">
                <a:solidFill>
                  <a:srgbClr val="252C33"/>
                </a:solidFill>
                <a:effectLst/>
                <a:latin typeface="proxima-nova"/>
              </a:rPr>
              <a:t> cell. This again reduces the number of </a:t>
            </a:r>
            <a:r>
              <a:rPr lang="en-US" b="0" i="0" dirty="0" err="1">
                <a:solidFill>
                  <a:srgbClr val="252C33"/>
                </a:solidFill>
                <a:effectLst/>
                <a:latin typeface="proxima-nova"/>
              </a:rPr>
              <a:t>unattacked</a:t>
            </a:r>
            <a:r>
              <a:rPr lang="en-US" b="0" i="0" dirty="0">
                <a:solidFill>
                  <a:srgbClr val="252C33"/>
                </a:solidFill>
                <a:effectLst/>
                <a:latin typeface="proxima-nova"/>
              </a:rPr>
              <a:t> cells and number of queens to be placed becomes N−2. Continue doing this, as long as following conditions hold.</a:t>
            </a:r>
          </a:p>
          <a:p>
            <a:endParaRPr lang="x-none" dirty="0"/>
          </a:p>
        </p:txBody>
      </p:sp>
    </p:spTree>
    <p:extLst>
      <p:ext uri="{BB962C8B-B14F-4D97-AF65-F5344CB8AC3E}">
        <p14:creationId xmlns:p14="http://schemas.microsoft.com/office/powerpoint/2010/main" val="38449503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N-Queen Problem</a:t>
            </a:r>
          </a:p>
        </p:txBody>
      </p:sp>
      <p:pic>
        <p:nvPicPr>
          <p:cNvPr id="4" name="Content Placeholder 3"/>
          <p:cNvPicPr>
            <a:picLocks noGrp="1" noChangeAspect="1"/>
          </p:cNvPicPr>
          <p:nvPr>
            <p:ph idx="1"/>
          </p:nvPr>
        </p:nvPicPr>
        <p:blipFill>
          <a:blip r:embed="rId2"/>
          <a:stretch>
            <a:fillRect/>
          </a:stretch>
        </p:blipFill>
        <p:spPr>
          <a:xfrm>
            <a:off x="751975" y="1700075"/>
            <a:ext cx="1997726" cy="2001914"/>
          </a:xfrm>
          <a:prstGeom prst="rect">
            <a:avLst/>
          </a:prstGeom>
        </p:spPr>
      </p:pic>
      <p:pic>
        <p:nvPicPr>
          <p:cNvPr id="5" name="Picture 4"/>
          <p:cNvPicPr>
            <a:picLocks noChangeAspect="1"/>
          </p:cNvPicPr>
          <p:nvPr/>
        </p:nvPicPr>
        <p:blipFill>
          <a:blip r:embed="rId3"/>
          <a:stretch>
            <a:fillRect/>
          </a:stretch>
        </p:blipFill>
        <p:spPr>
          <a:xfrm>
            <a:off x="2921234" y="1700075"/>
            <a:ext cx="1995477" cy="1874067"/>
          </a:xfrm>
          <a:prstGeom prst="rect">
            <a:avLst/>
          </a:prstGeom>
        </p:spPr>
      </p:pic>
      <p:pic>
        <p:nvPicPr>
          <p:cNvPr id="6" name="Picture 5"/>
          <p:cNvPicPr>
            <a:picLocks noChangeAspect="1"/>
          </p:cNvPicPr>
          <p:nvPr/>
        </p:nvPicPr>
        <p:blipFill>
          <a:blip r:embed="rId4"/>
          <a:stretch>
            <a:fillRect/>
          </a:stretch>
        </p:blipFill>
        <p:spPr>
          <a:xfrm>
            <a:off x="5114734" y="1681626"/>
            <a:ext cx="2055561" cy="2020363"/>
          </a:xfrm>
          <a:prstGeom prst="rect">
            <a:avLst/>
          </a:prstGeom>
        </p:spPr>
      </p:pic>
      <p:pic>
        <p:nvPicPr>
          <p:cNvPr id="7" name="Picture 6"/>
          <p:cNvPicPr>
            <a:picLocks noChangeAspect="1"/>
          </p:cNvPicPr>
          <p:nvPr/>
        </p:nvPicPr>
        <p:blipFill>
          <a:blip r:embed="rId5"/>
          <a:stretch>
            <a:fillRect/>
          </a:stretch>
        </p:blipFill>
        <p:spPr>
          <a:xfrm>
            <a:off x="5722239" y="2733567"/>
            <a:ext cx="323850" cy="447675"/>
          </a:xfrm>
          <a:prstGeom prst="rect">
            <a:avLst/>
          </a:prstGeom>
          <a:ln w="76200">
            <a:solidFill>
              <a:srgbClr val="FF0000"/>
            </a:solidFill>
          </a:ln>
        </p:spPr>
      </p:pic>
      <p:pic>
        <p:nvPicPr>
          <p:cNvPr id="8" name="Picture 7"/>
          <p:cNvPicPr>
            <a:picLocks noChangeAspect="1"/>
          </p:cNvPicPr>
          <p:nvPr/>
        </p:nvPicPr>
        <p:blipFill>
          <a:blip r:embed="rId6"/>
          <a:stretch>
            <a:fillRect/>
          </a:stretch>
        </p:blipFill>
        <p:spPr>
          <a:xfrm>
            <a:off x="7368318" y="1651109"/>
            <a:ext cx="1971998" cy="1971998"/>
          </a:xfrm>
          <a:prstGeom prst="rect">
            <a:avLst/>
          </a:prstGeom>
        </p:spPr>
      </p:pic>
      <p:sp>
        <p:nvSpPr>
          <p:cNvPr id="9" name="TextBox 8"/>
          <p:cNvSpPr txBox="1"/>
          <p:nvPr/>
        </p:nvSpPr>
        <p:spPr>
          <a:xfrm>
            <a:off x="7170295" y="1150358"/>
            <a:ext cx="184731" cy="369332"/>
          </a:xfrm>
          <a:prstGeom prst="rect">
            <a:avLst/>
          </a:prstGeom>
          <a:noFill/>
        </p:spPr>
        <p:txBody>
          <a:bodyPr wrap="none" rtlCol="0">
            <a:spAutoFit/>
          </a:bodyPr>
          <a:lstStyle/>
          <a:p>
            <a:endParaRPr lang="en-US" dirty="0"/>
          </a:p>
        </p:txBody>
      </p:sp>
      <p:pic>
        <p:nvPicPr>
          <p:cNvPr id="10" name="Picture 9"/>
          <p:cNvPicPr>
            <a:picLocks noChangeAspect="1"/>
          </p:cNvPicPr>
          <p:nvPr/>
        </p:nvPicPr>
        <p:blipFill>
          <a:blip r:embed="rId7"/>
          <a:stretch>
            <a:fillRect/>
          </a:stretch>
        </p:blipFill>
        <p:spPr>
          <a:xfrm>
            <a:off x="9632298" y="1547936"/>
            <a:ext cx="2223804" cy="2178343"/>
          </a:xfrm>
          <a:prstGeom prst="rect">
            <a:avLst/>
          </a:prstGeom>
        </p:spPr>
      </p:pic>
      <p:pic>
        <p:nvPicPr>
          <p:cNvPr id="15" name="Picture 14"/>
          <p:cNvPicPr>
            <a:picLocks noChangeAspect="1"/>
          </p:cNvPicPr>
          <p:nvPr/>
        </p:nvPicPr>
        <p:blipFill>
          <a:blip r:embed="rId8"/>
          <a:stretch>
            <a:fillRect/>
          </a:stretch>
        </p:blipFill>
        <p:spPr>
          <a:xfrm>
            <a:off x="547633" y="4163628"/>
            <a:ext cx="2406409" cy="2258442"/>
          </a:xfrm>
          <a:prstGeom prst="rect">
            <a:avLst/>
          </a:prstGeom>
        </p:spPr>
      </p:pic>
      <p:pic>
        <p:nvPicPr>
          <p:cNvPr id="16" name="Picture 15"/>
          <p:cNvPicPr>
            <a:picLocks noChangeAspect="1"/>
          </p:cNvPicPr>
          <p:nvPr/>
        </p:nvPicPr>
        <p:blipFill>
          <a:blip r:embed="rId9"/>
          <a:stretch>
            <a:fillRect/>
          </a:stretch>
        </p:blipFill>
        <p:spPr>
          <a:xfrm>
            <a:off x="3039112" y="4264797"/>
            <a:ext cx="2168489" cy="2157273"/>
          </a:xfrm>
          <a:prstGeom prst="rect">
            <a:avLst/>
          </a:prstGeom>
        </p:spPr>
      </p:pic>
      <p:pic>
        <p:nvPicPr>
          <p:cNvPr id="17" name="Picture 16"/>
          <p:cNvPicPr>
            <a:picLocks noChangeAspect="1"/>
          </p:cNvPicPr>
          <p:nvPr/>
        </p:nvPicPr>
        <p:blipFill>
          <a:blip r:embed="rId10"/>
          <a:stretch>
            <a:fillRect/>
          </a:stretch>
        </p:blipFill>
        <p:spPr>
          <a:xfrm>
            <a:off x="5379608" y="4163628"/>
            <a:ext cx="2219368" cy="2258442"/>
          </a:xfrm>
          <a:prstGeom prst="rect">
            <a:avLst/>
          </a:prstGeom>
        </p:spPr>
      </p:pic>
      <p:pic>
        <p:nvPicPr>
          <p:cNvPr id="18" name="Picture 17"/>
          <p:cNvPicPr>
            <a:picLocks noChangeAspect="1"/>
          </p:cNvPicPr>
          <p:nvPr/>
        </p:nvPicPr>
        <p:blipFill>
          <a:blip r:embed="rId11"/>
          <a:stretch>
            <a:fillRect/>
          </a:stretch>
        </p:blipFill>
        <p:spPr>
          <a:xfrm>
            <a:off x="7770983" y="4048295"/>
            <a:ext cx="2104858" cy="2272606"/>
          </a:xfrm>
          <a:prstGeom prst="rect">
            <a:avLst/>
          </a:prstGeom>
        </p:spPr>
      </p:pic>
      <p:pic>
        <p:nvPicPr>
          <p:cNvPr id="19" name="Picture 18"/>
          <p:cNvPicPr>
            <a:picLocks noChangeAspect="1"/>
          </p:cNvPicPr>
          <p:nvPr/>
        </p:nvPicPr>
        <p:blipFill>
          <a:blip r:embed="rId12"/>
          <a:stretch>
            <a:fillRect/>
          </a:stretch>
        </p:blipFill>
        <p:spPr>
          <a:xfrm>
            <a:off x="10162358" y="3901247"/>
            <a:ext cx="1398800" cy="1391602"/>
          </a:xfrm>
          <a:prstGeom prst="rect">
            <a:avLst/>
          </a:prstGeom>
        </p:spPr>
      </p:pic>
      <p:pic>
        <p:nvPicPr>
          <p:cNvPr id="20" name="Content Placeholder 3"/>
          <p:cNvPicPr>
            <a:picLocks noChangeAspect="1"/>
          </p:cNvPicPr>
          <p:nvPr/>
        </p:nvPicPr>
        <p:blipFill>
          <a:blip r:embed="rId2"/>
          <a:stretch>
            <a:fillRect/>
          </a:stretch>
        </p:blipFill>
        <p:spPr>
          <a:xfrm>
            <a:off x="10162358" y="5414046"/>
            <a:ext cx="1316469" cy="1319229"/>
          </a:xfrm>
          <a:prstGeom prst="rect">
            <a:avLst/>
          </a:prstGeom>
        </p:spPr>
      </p:pic>
    </p:spTree>
    <p:extLst>
      <p:ext uri="{BB962C8B-B14F-4D97-AF65-F5344CB8AC3E}">
        <p14:creationId xmlns:p14="http://schemas.microsoft.com/office/powerpoint/2010/main" val="7153911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D2C0CE6-F4FA-A564-DED0-BFEE028C9FE7}"/>
              </a:ext>
            </a:extLst>
          </p:cNvPr>
          <p:cNvSpPr>
            <a:spLocks noGrp="1"/>
          </p:cNvSpPr>
          <p:nvPr>
            <p:ph type="title"/>
          </p:nvPr>
        </p:nvSpPr>
        <p:spPr>
          <a:xfrm>
            <a:off x="244172" y="0"/>
            <a:ext cx="8911687" cy="1280890"/>
          </a:xfrm>
        </p:spPr>
        <p:txBody>
          <a:bodyPr/>
          <a:lstStyle/>
          <a:p>
            <a:r>
              <a:rPr lang="en-US" dirty="0"/>
              <a:t>Implementation</a:t>
            </a:r>
            <a:endParaRPr lang="x-none" dirty="0"/>
          </a:p>
        </p:txBody>
      </p:sp>
      <p:sp>
        <p:nvSpPr>
          <p:cNvPr id="6" name="TextBox 5">
            <a:extLst>
              <a:ext uri="{FF2B5EF4-FFF2-40B4-BE49-F238E27FC236}">
                <a16:creationId xmlns:a16="http://schemas.microsoft.com/office/drawing/2014/main" xmlns="" id="{83393A83-CACB-4A33-92DE-3722A60BF9D2}"/>
              </a:ext>
            </a:extLst>
          </p:cNvPr>
          <p:cNvSpPr txBox="1"/>
          <p:nvPr/>
        </p:nvSpPr>
        <p:spPr>
          <a:xfrm>
            <a:off x="244172" y="640445"/>
            <a:ext cx="6741459" cy="2462213"/>
          </a:xfrm>
          <a:prstGeom prst="rect">
            <a:avLst/>
          </a:prstGeom>
          <a:solidFill>
            <a:schemeClr val="accent6">
              <a:lumMod val="20000"/>
              <a:lumOff val="80000"/>
            </a:schemeClr>
          </a:solidFill>
        </p:spPr>
        <p:txBody>
          <a:bodyPr wrap="square">
            <a:spAutoFit/>
          </a:bodyPr>
          <a:lstStyle/>
          <a:p>
            <a:pPr algn="l"/>
            <a:r>
              <a:rPr lang="en-US" sz="1400" dirty="0">
                <a:latin typeface="Courier New" panose="02070309020205020404" pitchFamily="49" charset="0"/>
                <a:cs typeface="Courier New" panose="02070309020205020404" pitchFamily="49" charset="0"/>
              </a:rPr>
              <a:t>public class Example {</a:t>
            </a:r>
            <a:endParaRPr lang="x-none" sz="1400" dirty="0">
              <a:latin typeface="Courier New" panose="02070309020205020404" pitchFamily="49" charset="0"/>
              <a:cs typeface="Courier New" panose="02070309020205020404" pitchFamily="49" charset="0"/>
            </a:endParaRPr>
          </a:p>
          <a:p>
            <a:pPr algn="l"/>
            <a:r>
              <a:rPr lang="en-US" sz="1400" dirty="0">
                <a:latin typeface="Courier New" panose="02070309020205020404" pitchFamily="49" charset="0"/>
                <a:cs typeface="Courier New" panose="02070309020205020404" pitchFamily="49" charset="0"/>
              </a:rPr>
              <a:t>public static void main(String[] </a:t>
            </a:r>
            <a:r>
              <a:rPr lang="en-US" sz="1400" dirty="0" err="1">
                <a:latin typeface="Courier New" panose="02070309020205020404" pitchFamily="49" charset="0"/>
                <a:cs typeface="Courier New" panose="02070309020205020404" pitchFamily="49" charset="0"/>
              </a:rPr>
              <a:t>args</a:t>
            </a:r>
            <a:r>
              <a:rPr lang="en-US" sz="1400" dirty="0">
                <a:latin typeface="Courier New" panose="02070309020205020404" pitchFamily="49" charset="0"/>
                <a:cs typeface="Courier New" panose="02070309020205020404" pitchFamily="49" charset="0"/>
              </a:rPr>
              <a:t>) </a:t>
            </a:r>
          </a:p>
          <a:p>
            <a:pPr algn="l"/>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BufferedReader</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br</a:t>
            </a:r>
            <a:r>
              <a:rPr lang="en-US" sz="1400" dirty="0">
                <a:latin typeface="Courier New" panose="02070309020205020404" pitchFamily="49" charset="0"/>
                <a:cs typeface="Courier New" panose="02070309020205020404" pitchFamily="49" charset="0"/>
              </a:rPr>
              <a:t> = new </a:t>
            </a:r>
            <a:r>
              <a:rPr lang="en-US" sz="1400" dirty="0" err="1">
                <a:latin typeface="Courier New" panose="02070309020205020404" pitchFamily="49" charset="0"/>
                <a:cs typeface="Courier New" panose="02070309020205020404" pitchFamily="49" charset="0"/>
              </a:rPr>
              <a:t>BufferedReader</a:t>
            </a:r>
            <a:endParaRPr lang="en-US" sz="1400" dirty="0">
              <a:latin typeface="Courier New" panose="02070309020205020404" pitchFamily="49" charset="0"/>
              <a:cs typeface="Courier New" panose="02070309020205020404" pitchFamily="49" charset="0"/>
            </a:endParaRPr>
          </a:p>
          <a:p>
            <a:pPr algn="l"/>
            <a:r>
              <a:rPr lang="en-US" sz="1400" dirty="0">
                <a:latin typeface="Courier New" panose="02070309020205020404" pitchFamily="49" charset="0"/>
                <a:cs typeface="Courier New" panose="02070309020205020404" pitchFamily="49" charset="0"/>
              </a:rPr>
              <a:t>	(new </a:t>
            </a:r>
            <a:r>
              <a:rPr lang="en-US" sz="1400" dirty="0" err="1">
                <a:latin typeface="Courier New" panose="02070309020205020404" pitchFamily="49" charset="0"/>
                <a:cs typeface="Courier New" panose="02070309020205020404" pitchFamily="49" charset="0"/>
              </a:rPr>
              <a:t>InputStreamReader</a:t>
            </a:r>
            <a:r>
              <a:rPr lang="en-US" sz="1400" dirty="0">
                <a:latin typeface="Courier New" panose="02070309020205020404" pitchFamily="49" charset="0"/>
                <a:cs typeface="Courier New" panose="02070309020205020404" pitchFamily="49" charset="0"/>
              </a:rPr>
              <a:t>(System.in));</a:t>
            </a:r>
          </a:p>
          <a:p>
            <a:pPr algn="l"/>
            <a:r>
              <a:rPr lang="en-US" sz="1400" dirty="0">
                <a:latin typeface="Courier New" panose="02070309020205020404" pitchFamily="49" charset="0"/>
                <a:cs typeface="Courier New" panose="02070309020205020404" pitchFamily="49" charset="0"/>
              </a:rPr>
              <a:t>    int n = </a:t>
            </a:r>
            <a:r>
              <a:rPr lang="en-US" sz="1400" dirty="0" err="1">
                <a:latin typeface="Courier New" panose="02070309020205020404" pitchFamily="49" charset="0"/>
                <a:cs typeface="Courier New" panose="02070309020205020404" pitchFamily="49" charset="0"/>
              </a:rPr>
              <a:t>Integer.parseInt</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br.readLine</a:t>
            </a:r>
            <a:r>
              <a:rPr lang="en-US" sz="1400" dirty="0">
                <a:latin typeface="Courier New" panose="02070309020205020404" pitchFamily="49" charset="0"/>
                <a:cs typeface="Courier New" panose="02070309020205020404" pitchFamily="49" charset="0"/>
              </a:rPr>
              <a:t>());</a:t>
            </a:r>
          </a:p>
          <a:p>
            <a:pPr algn="l"/>
            <a:r>
              <a:rPr lang="en-US" sz="1400" dirty="0">
                <a:latin typeface="Courier New" panose="02070309020205020404" pitchFamily="49" charset="0"/>
                <a:cs typeface="Courier New" panose="02070309020205020404" pitchFamily="49" charset="0"/>
              </a:rPr>
              <a:t>    int[][] chess = new int[n][n];</a:t>
            </a:r>
          </a:p>
          <a:p>
            <a:pPr algn="l"/>
            <a:r>
              <a:rPr lang="en-US" sz="1400" dirty="0">
                <a:latin typeface="Courier New" panose="02070309020205020404" pitchFamily="49" charset="0"/>
                <a:cs typeface="Courier New" panose="02070309020205020404" pitchFamily="49" charset="0"/>
              </a:rPr>
              <a:t>   if( </a:t>
            </a:r>
            <a:r>
              <a:rPr lang="en-US" sz="1400" dirty="0" err="1">
                <a:latin typeface="Courier New" panose="02070309020205020404" pitchFamily="49" charset="0"/>
                <a:cs typeface="Courier New" panose="02070309020205020404" pitchFamily="49" charset="0"/>
              </a:rPr>
              <a:t>printNQueens</a:t>
            </a:r>
            <a:r>
              <a:rPr lang="en-US" sz="1400" dirty="0">
                <a:latin typeface="Courier New" panose="02070309020205020404" pitchFamily="49" charset="0"/>
                <a:cs typeface="Courier New" panose="02070309020205020404" pitchFamily="49" charset="0"/>
              </a:rPr>
              <a:t>(chess, 0) == false){</a:t>
            </a:r>
          </a:p>
          <a:p>
            <a:pPr algn="l"/>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System.out.println</a:t>
            </a:r>
            <a:r>
              <a:rPr lang="en-US" sz="1400" dirty="0">
                <a:latin typeface="Courier New" panose="02070309020205020404" pitchFamily="49" charset="0"/>
                <a:cs typeface="Courier New" panose="02070309020205020404" pitchFamily="49" charset="0"/>
              </a:rPr>
              <a:t>("No Solution");</a:t>
            </a:r>
            <a:endParaRPr lang="x-none" sz="1400" dirty="0">
              <a:latin typeface="Courier New" panose="02070309020205020404" pitchFamily="49" charset="0"/>
              <a:cs typeface="Courier New" panose="02070309020205020404" pitchFamily="49" charset="0"/>
            </a:endParaRPr>
          </a:p>
          <a:p>
            <a:pPr algn="l"/>
            <a:r>
              <a:rPr lang="x-none" sz="1400" dirty="0">
                <a:latin typeface="Courier New" panose="02070309020205020404" pitchFamily="49" charset="0"/>
                <a:cs typeface="Courier New" panose="02070309020205020404" pitchFamily="49" charset="0"/>
              </a:rPr>
              <a:t>   }</a:t>
            </a:r>
          </a:p>
          <a:p>
            <a:pPr algn="l"/>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printSolution</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chess,n</a:t>
            </a:r>
            <a:r>
              <a:rPr lang="en-US" sz="1400" dirty="0">
                <a:latin typeface="Courier New" panose="02070309020205020404" pitchFamily="49" charset="0"/>
                <a:cs typeface="Courier New" panose="02070309020205020404" pitchFamily="49" charset="0"/>
              </a:rPr>
              <a:t>);</a:t>
            </a:r>
            <a:endParaRPr lang="x-none" sz="1400" dirty="0">
              <a:latin typeface="Courier New" panose="02070309020205020404" pitchFamily="49" charset="0"/>
              <a:cs typeface="Courier New" panose="02070309020205020404" pitchFamily="49" charset="0"/>
            </a:endParaRPr>
          </a:p>
          <a:p>
            <a:pPr algn="l"/>
            <a:r>
              <a:rPr lang="x-none" sz="1400" dirty="0">
                <a:latin typeface="Courier New" panose="02070309020205020404" pitchFamily="49" charset="0"/>
                <a:cs typeface="Courier New" panose="02070309020205020404" pitchFamily="49" charset="0"/>
              </a:rPr>
              <a:t>}</a:t>
            </a:r>
            <a:endParaRPr lang="en-US" sz="1200"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xmlns="" id="{9337ABD3-335C-74FD-04BC-092DEA0668A5}"/>
              </a:ext>
            </a:extLst>
          </p:cNvPr>
          <p:cNvSpPr txBox="1"/>
          <p:nvPr/>
        </p:nvSpPr>
        <p:spPr>
          <a:xfrm>
            <a:off x="358207" y="3139792"/>
            <a:ext cx="9888452" cy="3970318"/>
          </a:xfrm>
          <a:prstGeom prst="rect">
            <a:avLst/>
          </a:prstGeom>
          <a:solidFill>
            <a:schemeClr val="accent6">
              <a:lumMod val="20000"/>
              <a:lumOff val="80000"/>
            </a:schemeClr>
          </a:solidFill>
        </p:spPr>
        <p:txBody>
          <a:bodyPr wrap="square">
            <a:spAutoFit/>
          </a:bodyPr>
          <a:lstStyle/>
          <a:p>
            <a:pPr algn="l"/>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public</a:t>
            </a:r>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static</a:t>
            </a:r>
            <a:r>
              <a:rPr lang="en-US" sz="1400" dirty="0">
                <a:solidFill>
                  <a:srgbClr val="000000"/>
                </a:solidFill>
                <a:latin typeface="Courier New" panose="02070309020205020404" pitchFamily="49" charset="0"/>
              </a:rPr>
              <a:t> </a:t>
            </a:r>
            <a:r>
              <a:rPr lang="en-US" sz="1400" dirty="0" err="1">
                <a:solidFill>
                  <a:srgbClr val="7F0055"/>
                </a:solidFill>
                <a:latin typeface="Courier New" panose="02070309020205020404" pitchFamily="49" charset="0"/>
              </a:rPr>
              <a:t>boolean</a:t>
            </a:r>
            <a:r>
              <a:rPr lang="en-US" sz="1400" dirty="0">
                <a:solidFill>
                  <a:srgbClr val="000000"/>
                </a:solidFill>
                <a:latin typeface="Courier New" panose="02070309020205020404" pitchFamily="49" charset="0"/>
              </a:rPr>
              <a:t> </a:t>
            </a:r>
            <a:r>
              <a:rPr lang="en-US" sz="1400" dirty="0" err="1">
                <a:solidFill>
                  <a:srgbClr val="000000"/>
                </a:solidFill>
                <a:latin typeface="Courier New" panose="02070309020205020404" pitchFamily="49" charset="0"/>
              </a:rPr>
              <a:t>isQueenSafe</a:t>
            </a:r>
            <a:r>
              <a:rPr lang="en-US" sz="1400" dirty="0">
                <a:solidFill>
                  <a:srgbClr val="000000"/>
                </a:solidFill>
                <a:latin typeface="Courier New" panose="02070309020205020404" pitchFamily="49" charset="0"/>
              </a:rPr>
              <a:t>(</a:t>
            </a:r>
            <a:r>
              <a:rPr lang="en-US" sz="1400" dirty="0">
                <a:solidFill>
                  <a:srgbClr val="7F0055"/>
                </a:solidFill>
                <a:latin typeface="Courier New" panose="02070309020205020404" pitchFamily="49" charset="0"/>
              </a:rPr>
              <a:t>int</a:t>
            </a:r>
            <a:r>
              <a:rPr lang="en-US" sz="1400" dirty="0">
                <a:solidFill>
                  <a:srgbClr val="000000"/>
                </a:solidFill>
                <a:latin typeface="Courier New" panose="02070309020205020404" pitchFamily="49" charset="0"/>
              </a:rPr>
              <a:t>[][] </a:t>
            </a:r>
            <a:r>
              <a:rPr lang="en-US" sz="1400" dirty="0">
                <a:solidFill>
                  <a:srgbClr val="6A3E3E"/>
                </a:solidFill>
                <a:latin typeface="Courier New" panose="02070309020205020404" pitchFamily="49" charset="0"/>
              </a:rPr>
              <a:t>chess</a:t>
            </a:r>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int</a:t>
            </a:r>
            <a:r>
              <a:rPr lang="en-US" sz="1400" dirty="0">
                <a:solidFill>
                  <a:srgbClr val="000000"/>
                </a:solidFill>
                <a:latin typeface="Courier New" panose="02070309020205020404" pitchFamily="49" charset="0"/>
              </a:rPr>
              <a:t> </a:t>
            </a:r>
            <a:r>
              <a:rPr lang="en-US" sz="1400" dirty="0">
                <a:solidFill>
                  <a:srgbClr val="6A3E3E"/>
                </a:solidFill>
                <a:latin typeface="Courier New" panose="02070309020205020404" pitchFamily="49" charset="0"/>
              </a:rPr>
              <a:t>row</a:t>
            </a:r>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int</a:t>
            </a:r>
            <a:r>
              <a:rPr lang="en-US" sz="1400" dirty="0">
                <a:solidFill>
                  <a:srgbClr val="000000"/>
                </a:solidFill>
                <a:latin typeface="Courier New" panose="02070309020205020404" pitchFamily="49" charset="0"/>
              </a:rPr>
              <a:t> </a:t>
            </a:r>
            <a:r>
              <a:rPr lang="en-US" sz="1400" dirty="0">
                <a:solidFill>
                  <a:srgbClr val="6A3E3E"/>
                </a:solidFill>
                <a:latin typeface="Courier New" panose="02070309020205020404" pitchFamily="49" charset="0"/>
              </a:rPr>
              <a:t>col</a:t>
            </a:r>
            <a:r>
              <a:rPr lang="en-US" sz="1400" dirty="0">
                <a:solidFill>
                  <a:srgbClr val="000000"/>
                </a:solidFill>
                <a:latin typeface="Courier New" panose="02070309020205020404" pitchFamily="49" charset="0"/>
              </a:rPr>
              <a:t>) {</a:t>
            </a:r>
          </a:p>
          <a:p>
            <a:pPr algn="l"/>
            <a:r>
              <a:rPr lang="nn-NO" sz="1400" dirty="0">
                <a:solidFill>
                  <a:srgbClr val="000000"/>
                </a:solidFill>
                <a:latin typeface="Courier New" panose="02070309020205020404" pitchFamily="49" charset="0"/>
              </a:rPr>
              <a:t>    </a:t>
            </a:r>
            <a:r>
              <a:rPr lang="nn-NO" sz="1400" dirty="0">
                <a:solidFill>
                  <a:srgbClr val="7F0055"/>
                </a:solidFill>
                <a:latin typeface="Courier New" panose="02070309020205020404" pitchFamily="49" charset="0"/>
              </a:rPr>
              <a:t>for</a:t>
            </a:r>
            <a:r>
              <a:rPr lang="nn-NO" sz="1400" dirty="0">
                <a:solidFill>
                  <a:srgbClr val="000000"/>
                </a:solidFill>
                <a:latin typeface="Courier New" panose="02070309020205020404" pitchFamily="49" charset="0"/>
              </a:rPr>
              <a:t> (</a:t>
            </a:r>
            <a:r>
              <a:rPr lang="nn-NO" sz="1400" dirty="0">
                <a:solidFill>
                  <a:srgbClr val="7F0055"/>
                </a:solidFill>
                <a:latin typeface="Courier New" panose="02070309020205020404" pitchFamily="49" charset="0"/>
              </a:rPr>
              <a:t>int</a:t>
            </a:r>
            <a:r>
              <a:rPr lang="nn-NO" sz="1400" dirty="0">
                <a:solidFill>
                  <a:srgbClr val="000000"/>
                </a:solidFill>
                <a:latin typeface="Courier New" panose="02070309020205020404" pitchFamily="49" charset="0"/>
              </a:rPr>
              <a:t> </a:t>
            </a:r>
            <a:r>
              <a:rPr lang="nn-NO" sz="1400" dirty="0">
                <a:solidFill>
                  <a:srgbClr val="6A3E3E"/>
                </a:solidFill>
                <a:latin typeface="Courier New" panose="02070309020205020404" pitchFamily="49" charset="0"/>
              </a:rPr>
              <a:t>i</a:t>
            </a:r>
            <a:r>
              <a:rPr lang="nn-NO" sz="1400" dirty="0">
                <a:solidFill>
                  <a:srgbClr val="000000"/>
                </a:solidFill>
                <a:latin typeface="Courier New" panose="02070309020205020404" pitchFamily="49" charset="0"/>
              </a:rPr>
              <a:t> = </a:t>
            </a:r>
            <a:r>
              <a:rPr lang="nn-NO" sz="1400" dirty="0">
                <a:solidFill>
                  <a:srgbClr val="6A3E3E"/>
                </a:solidFill>
                <a:latin typeface="Courier New" panose="02070309020205020404" pitchFamily="49" charset="0"/>
              </a:rPr>
              <a:t>row</a:t>
            </a:r>
            <a:r>
              <a:rPr lang="nn-NO" sz="1400" dirty="0">
                <a:solidFill>
                  <a:srgbClr val="000000"/>
                </a:solidFill>
                <a:latin typeface="Courier New" panose="02070309020205020404" pitchFamily="49" charset="0"/>
              </a:rPr>
              <a:t> - 1, </a:t>
            </a:r>
            <a:r>
              <a:rPr lang="nn-NO" sz="1400" dirty="0">
                <a:solidFill>
                  <a:srgbClr val="6A3E3E"/>
                </a:solidFill>
                <a:latin typeface="Courier New" panose="02070309020205020404" pitchFamily="49" charset="0"/>
              </a:rPr>
              <a:t>j</a:t>
            </a:r>
            <a:r>
              <a:rPr lang="nn-NO" sz="1400" dirty="0">
                <a:solidFill>
                  <a:srgbClr val="000000"/>
                </a:solidFill>
                <a:latin typeface="Courier New" panose="02070309020205020404" pitchFamily="49" charset="0"/>
              </a:rPr>
              <a:t> = </a:t>
            </a:r>
            <a:r>
              <a:rPr lang="nn-NO" sz="1400" dirty="0">
                <a:solidFill>
                  <a:srgbClr val="6A3E3E"/>
                </a:solidFill>
                <a:latin typeface="Courier New" panose="02070309020205020404" pitchFamily="49" charset="0"/>
              </a:rPr>
              <a:t>col</a:t>
            </a:r>
            <a:r>
              <a:rPr lang="nn-NO" sz="1400" dirty="0">
                <a:solidFill>
                  <a:srgbClr val="000000"/>
                </a:solidFill>
                <a:latin typeface="Courier New" panose="02070309020205020404" pitchFamily="49" charset="0"/>
              </a:rPr>
              <a:t> - 1; </a:t>
            </a:r>
            <a:r>
              <a:rPr lang="nn-NO" sz="1400" dirty="0">
                <a:solidFill>
                  <a:srgbClr val="6A3E3E"/>
                </a:solidFill>
                <a:latin typeface="Courier New" panose="02070309020205020404" pitchFamily="49" charset="0"/>
              </a:rPr>
              <a:t>i</a:t>
            </a:r>
            <a:r>
              <a:rPr lang="nn-NO" sz="1400" dirty="0">
                <a:solidFill>
                  <a:srgbClr val="000000"/>
                </a:solidFill>
                <a:latin typeface="Courier New" panose="02070309020205020404" pitchFamily="49" charset="0"/>
              </a:rPr>
              <a:t> &gt;= 0 &amp;&amp; </a:t>
            </a:r>
            <a:r>
              <a:rPr lang="nn-NO" sz="1400" dirty="0">
                <a:solidFill>
                  <a:srgbClr val="6A3E3E"/>
                </a:solidFill>
                <a:latin typeface="Courier New" panose="02070309020205020404" pitchFamily="49" charset="0"/>
              </a:rPr>
              <a:t>j</a:t>
            </a:r>
            <a:r>
              <a:rPr lang="nn-NO" sz="1400" dirty="0">
                <a:solidFill>
                  <a:srgbClr val="000000"/>
                </a:solidFill>
                <a:latin typeface="Courier New" panose="02070309020205020404" pitchFamily="49" charset="0"/>
              </a:rPr>
              <a:t> &gt;= 0; </a:t>
            </a:r>
            <a:r>
              <a:rPr lang="nn-NO" sz="1400" dirty="0">
                <a:solidFill>
                  <a:srgbClr val="6A3E3E"/>
                </a:solidFill>
                <a:latin typeface="Courier New" panose="02070309020205020404" pitchFamily="49" charset="0"/>
              </a:rPr>
              <a:t>i</a:t>
            </a:r>
            <a:r>
              <a:rPr lang="nn-NO" sz="1400" dirty="0">
                <a:solidFill>
                  <a:srgbClr val="000000"/>
                </a:solidFill>
                <a:latin typeface="Courier New" panose="02070309020205020404" pitchFamily="49" charset="0"/>
              </a:rPr>
              <a:t>--, </a:t>
            </a:r>
            <a:r>
              <a:rPr lang="nn-NO" sz="1400" dirty="0">
                <a:solidFill>
                  <a:srgbClr val="6A3E3E"/>
                </a:solidFill>
                <a:latin typeface="Courier New" panose="02070309020205020404" pitchFamily="49" charset="0"/>
              </a:rPr>
              <a:t>j</a:t>
            </a:r>
            <a:r>
              <a:rPr lang="nn-NO" sz="1400" dirty="0">
                <a:solidFill>
                  <a:srgbClr val="000000"/>
                </a:solidFill>
                <a:latin typeface="Courier New" panose="02070309020205020404" pitchFamily="49" charset="0"/>
              </a:rPr>
              <a:t>--) {</a:t>
            </a:r>
          </a:p>
          <a:p>
            <a:pPr algn="l"/>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if</a:t>
            </a:r>
            <a:r>
              <a:rPr lang="en-US" sz="1400" dirty="0">
                <a:solidFill>
                  <a:srgbClr val="000000"/>
                </a:solidFill>
                <a:latin typeface="Courier New" panose="02070309020205020404" pitchFamily="49" charset="0"/>
              </a:rPr>
              <a:t> (</a:t>
            </a:r>
            <a:r>
              <a:rPr lang="en-US" sz="1400" dirty="0">
                <a:solidFill>
                  <a:srgbClr val="6A3E3E"/>
                </a:solidFill>
                <a:latin typeface="Courier New" panose="02070309020205020404" pitchFamily="49" charset="0"/>
              </a:rPr>
              <a:t>chess</a:t>
            </a:r>
            <a:r>
              <a:rPr lang="en-US" sz="1400" dirty="0">
                <a:solidFill>
                  <a:srgbClr val="000000"/>
                </a:solidFill>
                <a:latin typeface="Courier New" panose="02070309020205020404" pitchFamily="49" charset="0"/>
              </a:rPr>
              <a:t>[</a:t>
            </a:r>
            <a:r>
              <a:rPr lang="en-US" sz="1400" dirty="0" err="1">
                <a:solidFill>
                  <a:srgbClr val="6A3E3E"/>
                </a:solidFill>
                <a:latin typeface="Courier New" panose="02070309020205020404" pitchFamily="49" charset="0"/>
              </a:rPr>
              <a:t>i</a:t>
            </a:r>
            <a:r>
              <a:rPr lang="en-US" sz="1400" dirty="0">
                <a:solidFill>
                  <a:srgbClr val="000000"/>
                </a:solidFill>
                <a:latin typeface="Courier New" panose="02070309020205020404" pitchFamily="49" charset="0"/>
              </a:rPr>
              <a:t>][</a:t>
            </a:r>
            <a:r>
              <a:rPr lang="en-US" sz="1400" dirty="0">
                <a:solidFill>
                  <a:srgbClr val="6A3E3E"/>
                </a:solidFill>
                <a:latin typeface="Courier New" panose="02070309020205020404" pitchFamily="49" charset="0"/>
              </a:rPr>
              <a:t>j</a:t>
            </a:r>
            <a:r>
              <a:rPr lang="en-US" sz="1400" dirty="0">
                <a:solidFill>
                  <a:srgbClr val="000000"/>
                </a:solidFill>
                <a:latin typeface="Courier New" panose="02070309020205020404" pitchFamily="49" charset="0"/>
              </a:rPr>
              <a:t>] == 1) {</a:t>
            </a:r>
          </a:p>
          <a:p>
            <a:pPr algn="l"/>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return</a:t>
            </a:r>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false</a:t>
            </a:r>
            <a:r>
              <a:rPr lang="en-US" sz="1400" dirty="0">
                <a:solidFill>
                  <a:srgbClr val="000000"/>
                </a:solidFill>
                <a:latin typeface="Courier New" panose="02070309020205020404" pitchFamily="49" charset="0"/>
              </a:rPr>
              <a:t>;</a:t>
            </a:r>
          </a:p>
          <a:p>
            <a:pPr algn="l"/>
            <a:r>
              <a:rPr lang="x-none" sz="1400" dirty="0">
                <a:solidFill>
                  <a:srgbClr val="000000"/>
                </a:solidFill>
                <a:latin typeface="Courier New" panose="02070309020205020404" pitchFamily="49" charset="0"/>
              </a:rPr>
              <a:t>      }</a:t>
            </a:r>
          </a:p>
          <a:p>
            <a:pPr algn="l"/>
            <a:r>
              <a:rPr lang="x-none" sz="1400" dirty="0">
                <a:solidFill>
                  <a:srgbClr val="000000"/>
                </a:solidFill>
                <a:latin typeface="Courier New" panose="02070309020205020404" pitchFamily="49" charset="0"/>
              </a:rPr>
              <a:t>    }</a:t>
            </a:r>
            <a:endParaRPr lang="x-none" sz="1400" dirty="0">
              <a:latin typeface="Courier New" panose="02070309020205020404" pitchFamily="49" charset="0"/>
            </a:endParaRPr>
          </a:p>
          <a:p>
            <a:pPr algn="l"/>
            <a:r>
              <a:rPr lang="nn-NO" sz="1400" dirty="0">
                <a:solidFill>
                  <a:srgbClr val="000000"/>
                </a:solidFill>
                <a:latin typeface="Courier New" panose="02070309020205020404" pitchFamily="49" charset="0"/>
              </a:rPr>
              <a:t>    </a:t>
            </a:r>
            <a:r>
              <a:rPr lang="nn-NO" sz="1400" dirty="0">
                <a:solidFill>
                  <a:srgbClr val="7F0055"/>
                </a:solidFill>
                <a:latin typeface="Courier New" panose="02070309020205020404" pitchFamily="49" charset="0"/>
              </a:rPr>
              <a:t>for</a:t>
            </a:r>
            <a:r>
              <a:rPr lang="nn-NO" sz="1400" dirty="0">
                <a:solidFill>
                  <a:srgbClr val="000000"/>
                </a:solidFill>
                <a:latin typeface="Courier New" panose="02070309020205020404" pitchFamily="49" charset="0"/>
              </a:rPr>
              <a:t> (</a:t>
            </a:r>
            <a:r>
              <a:rPr lang="nn-NO" sz="1400" dirty="0">
                <a:solidFill>
                  <a:srgbClr val="7F0055"/>
                </a:solidFill>
                <a:latin typeface="Courier New" panose="02070309020205020404" pitchFamily="49" charset="0"/>
              </a:rPr>
              <a:t>int</a:t>
            </a:r>
            <a:r>
              <a:rPr lang="nn-NO" sz="1400" dirty="0">
                <a:solidFill>
                  <a:srgbClr val="000000"/>
                </a:solidFill>
                <a:latin typeface="Courier New" panose="02070309020205020404" pitchFamily="49" charset="0"/>
              </a:rPr>
              <a:t> </a:t>
            </a:r>
            <a:r>
              <a:rPr lang="nn-NO" sz="1400" dirty="0">
                <a:solidFill>
                  <a:srgbClr val="6A3E3E"/>
                </a:solidFill>
                <a:latin typeface="Courier New" panose="02070309020205020404" pitchFamily="49" charset="0"/>
              </a:rPr>
              <a:t>i</a:t>
            </a:r>
            <a:r>
              <a:rPr lang="nn-NO" sz="1400" dirty="0">
                <a:solidFill>
                  <a:srgbClr val="000000"/>
                </a:solidFill>
                <a:latin typeface="Courier New" panose="02070309020205020404" pitchFamily="49" charset="0"/>
              </a:rPr>
              <a:t> = </a:t>
            </a:r>
            <a:r>
              <a:rPr lang="nn-NO" sz="1400" dirty="0">
                <a:solidFill>
                  <a:srgbClr val="6A3E3E"/>
                </a:solidFill>
                <a:latin typeface="Courier New" panose="02070309020205020404" pitchFamily="49" charset="0"/>
              </a:rPr>
              <a:t>row</a:t>
            </a:r>
            <a:r>
              <a:rPr lang="nn-NO" sz="1400" dirty="0">
                <a:solidFill>
                  <a:srgbClr val="000000"/>
                </a:solidFill>
                <a:latin typeface="Courier New" panose="02070309020205020404" pitchFamily="49" charset="0"/>
              </a:rPr>
              <a:t> - 1, </a:t>
            </a:r>
            <a:r>
              <a:rPr lang="nn-NO" sz="1400" dirty="0">
                <a:solidFill>
                  <a:srgbClr val="6A3E3E"/>
                </a:solidFill>
                <a:latin typeface="Courier New" panose="02070309020205020404" pitchFamily="49" charset="0"/>
              </a:rPr>
              <a:t>j</a:t>
            </a:r>
            <a:r>
              <a:rPr lang="nn-NO" sz="1400" dirty="0">
                <a:solidFill>
                  <a:srgbClr val="000000"/>
                </a:solidFill>
                <a:latin typeface="Courier New" panose="02070309020205020404" pitchFamily="49" charset="0"/>
              </a:rPr>
              <a:t> = </a:t>
            </a:r>
            <a:r>
              <a:rPr lang="nn-NO" sz="1400" dirty="0">
                <a:solidFill>
                  <a:srgbClr val="6A3E3E"/>
                </a:solidFill>
                <a:latin typeface="Courier New" panose="02070309020205020404" pitchFamily="49" charset="0"/>
              </a:rPr>
              <a:t>col</a:t>
            </a:r>
            <a:r>
              <a:rPr lang="nn-NO" sz="1400" dirty="0">
                <a:solidFill>
                  <a:srgbClr val="000000"/>
                </a:solidFill>
                <a:latin typeface="Courier New" panose="02070309020205020404" pitchFamily="49" charset="0"/>
              </a:rPr>
              <a:t>; </a:t>
            </a:r>
            <a:r>
              <a:rPr lang="nn-NO" sz="1400" dirty="0">
                <a:solidFill>
                  <a:srgbClr val="6A3E3E"/>
                </a:solidFill>
                <a:latin typeface="Courier New" panose="02070309020205020404" pitchFamily="49" charset="0"/>
              </a:rPr>
              <a:t>i</a:t>
            </a:r>
            <a:r>
              <a:rPr lang="nn-NO" sz="1400" dirty="0">
                <a:solidFill>
                  <a:srgbClr val="000000"/>
                </a:solidFill>
                <a:latin typeface="Courier New" panose="02070309020205020404" pitchFamily="49" charset="0"/>
              </a:rPr>
              <a:t> &gt;= 0; </a:t>
            </a:r>
            <a:r>
              <a:rPr lang="nn-NO" sz="1400" dirty="0">
                <a:solidFill>
                  <a:srgbClr val="6A3E3E"/>
                </a:solidFill>
                <a:latin typeface="Courier New" panose="02070309020205020404" pitchFamily="49" charset="0"/>
              </a:rPr>
              <a:t>i</a:t>
            </a:r>
            <a:r>
              <a:rPr lang="nn-NO" sz="1400" dirty="0">
                <a:solidFill>
                  <a:srgbClr val="000000"/>
                </a:solidFill>
                <a:latin typeface="Courier New" panose="02070309020205020404" pitchFamily="49" charset="0"/>
              </a:rPr>
              <a:t>--) {</a:t>
            </a:r>
          </a:p>
          <a:p>
            <a:pPr algn="l"/>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if</a:t>
            </a:r>
            <a:r>
              <a:rPr lang="en-US" sz="1400" dirty="0">
                <a:solidFill>
                  <a:srgbClr val="000000"/>
                </a:solidFill>
                <a:latin typeface="Courier New" panose="02070309020205020404" pitchFamily="49" charset="0"/>
              </a:rPr>
              <a:t> (</a:t>
            </a:r>
            <a:r>
              <a:rPr lang="en-US" sz="1400" dirty="0">
                <a:solidFill>
                  <a:srgbClr val="6A3E3E"/>
                </a:solidFill>
                <a:latin typeface="Courier New" panose="02070309020205020404" pitchFamily="49" charset="0"/>
              </a:rPr>
              <a:t>chess</a:t>
            </a:r>
            <a:r>
              <a:rPr lang="en-US" sz="1400" dirty="0">
                <a:solidFill>
                  <a:srgbClr val="000000"/>
                </a:solidFill>
                <a:latin typeface="Courier New" panose="02070309020205020404" pitchFamily="49" charset="0"/>
              </a:rPr>
              <a:t>[</a:t>
            </a:r>
            <a:r>
              <a:rPr lang="en-US" sz="1400" dirty="0" err="1">
                <a:solidFill>
                  <a:srgbClr val="6A3E3E"/>
                </a:solidFill>
                <a:latin typeface="Courier New" panose="02070309020205020404" pitchFamily="49" charset="0"/>
              </a:rPr>
              <a:t>i</a:t>
            </a:r>
            <a:r>
              <a:rPr lang="en-US" sz="1400" dirty="0">
                <a:solidFill>
                  <a:srgbClr val="000000"/>
                </a:solidFill>
                <a:latin typeface="Courier New" panose="02070309020205020404" pitchFamily="49" charset="0"/>
              </a:rPr>
              <a:t>][</a:t>
            </a:r>
            <a:r>
              <a:rPr lang="en-US" sz="1400" dirty="0">
                <a:solidFill>
                  <a:srgbClr val="6A3E3E"/>
                </a:solidFill>
                <a:latin typeface="Courier New" panose="02070309020205020404" pitchFamily="49" charset="0"/>
              </a:rPr>
              <a:t>j</a:t>
            </a:r>
            <a:r>
              <a:rPr lang="en-US" sz="1400" dirty="0">
                <a:solidFill>
                  <a:srgbClr val="000000"/>
                </a:solidFill>
                <a:latin typeface="Courier New" panose="02070309020205020404" pitchFamily="49" charset="0"/>
              </a:rPr>
              <a:t>] == 1) {</a:t>
            </a:r>
          </a:p>
          <a:p>
            <a:pPr algn="l"/>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return</a:t>
            </a:r>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false</a:t>
            </a:r>
            <a:r>
              <a:rPr lang="en-US" sz="1400" dirty="0">
                <a:solidFill>
                  <a:srgbClr val="000000"/>
                </a:solidFill>
                <a:latin typeface="Courier New" panose="02070309020205020404" pitchFamily="49" charset="0"/>
              </a:rPr>
              <a:t>;</a:t>
            </a:r>
          </a:p>
          <a:p>
            <a:pPr algn="l"/>
            <a:r>
              <a:rPr lang="x-none" sz="1400" dirty="0">
                <a:solidFill>
                  <a:srgbClr val="000000"/>
                </a:solidFill>
                <a:latin typeface="Courier New" panose="02070309020205020404" pitchFamily="49" charset="0"/>
              </a:rPr>
              <a:t>      }</a:t>
            </a:r>
          </a:p>
          <a:p>
            <a:pPr algn="l"/>
            <a:r>
              <a:rPr lang="x-none" sz="1400" dirty="0">
                <a:solidFill>
                  <a:srgbClr val="000000"/>
                </a:solidFill>
                <a:latin typeface="Courier New" panose="02070309020205020404" pitchFamily="49" charset="0"/>
              </a:rPr>
              <a:t>    }</a:t>
            </a:r>
            <a:endParaRPr lang="x-none" sz="1400" dirty="0">
              <a:latin typeface="Courier New" panose="02070309020205020404" pitchFamily="49" charset="0"/>
            </a:endParaRPr>
          </a:p>
          <a:p>
            <a:pPr algn="l"/>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for</a:t>
            </a:r>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int</a:t>
            </a:r>
            <a:r>
              <a:rPr lang="en-US" sz="1400" dirty="0">
                <a:solidFill>
                  <a:srgbClr val="000000"/>
                </a:solidFill>
                <a:latin typeface="Courier New" panose="02070309020205020404" pitchFamily="49" charset="0"/>
              </a:rPr>
              <a:t> </a:t>
            </a:r>
            <a:r>
              <a:rPr lang="en-US" sz="1400" dirty="0" err="1">
                <a:solidFill>
                  <a:srgbClr val="6A3E3E"/>
                </a:solidFill>
                <a:latin typeface="Courier New" panose="02070309020205020404" pitchFamily="49" charset="0"/>
              </a:rPr>
              <a:t>i</a:t>
            </a:r>
            <a:r>
              <a:rPr lang="en-US" sz="1400" dirty="0">
                <a:solidFill>
                  <a:srgbClr val="000000"/>
                </a:solidFill>
                <a:latin typeface="Courier New" panose="02070309020205020404" pitchFamily="49" charset="0"/>
              </a:rPr>
              <a:t> = </a:t>
            </a:r>
            <a:r>
              <a:rPr lang="en-US" sz="1400" dirty="0">
                <a:solidFill>
                  <a:srgbClr val="6A3E3E"/>
                </a:solidFill>
                <a:latin typeface="Courier New" panose="02070309020205020404" pitchFamily="49" charset="0"/>
              </a:rPr>
              <a:t>row</a:t>
            </a:r>
            <a:r>
              <a:rPr lang="en-US" sz="1400" dirty="0">
                <a:solidFill>
                  <a:srgbClr val="000000"/>
                </a:solidFill>
                <a:latin typeface="Courier New" panose="02070309020205020404" pitchFamily="49" charset="0"/>
              </a:rPr>
              <a:t> - 1, </a:t>
            </a:r>
            <a:r>
              <a:rPr lang="en-US" sz="1400" dirty="0">
                <a:solidFill>
                  <a:srgbClr val="6A3E3E"/>
                </a:solidFill>
                <a:latin typeface="Courier New" panose="02070309020205020404" pitchFamily="49" charset="0"/>
              </a:rPr>
              <a:t>j</a:t>
            </a:r>
            <a:r>
              <a:rPr lang="en-US" sz="1400" dirty="0">
                <a:solidFill>
                  <a:srgbClr val="000000"/>
                </a:solidFill>
                <a:latin typeface="Courier New" panose="02070309020205020404" pitchFamily="49" charset="0"/>
              </a:rPr>
              <a:t> = </a:t>
            </a:r>
            <a:r>
              <a:rPr lang="en-US" sz="1400" dirty="0">
                <a:solidFill>
                  <a:srgbClr val="6A3E3E"/>
                </a:solidFill>
                <a:latin typeface="Courier New" panose="02070309020205020404" pitchFamily="49" charset="0"/>
              </a:rPr>
              <a:t>col</a:t>
            </a:r>
            <a:r>
              <a:rPr lang="en-US" sz="1400" dirty="0">
                <a:solidFill>
                  <a:srgbClr val="000000"/>
                </a:solidFill>
                <a:latin typeface="Courier New" panose="02070309020205020404" pitchFamily="49" charset="0"/>
              </a:rPr>
              <a:t> + 1; </a:t>
            </a:r>
            <a:r>
              <a:rPr lang="en-US" sz="1400" dirty="0" err="1">
                <a:solidFill>
                  <a:srgbClr val="6A3E3E"/>
                </a:solidFill>
                <a:latin typeface="Courier New" panose="02070309020205020404" pitchFamily="49" charset="0"/>
              </a:rPr>
              <a:t>i</a:t>
            </a:r>
            <a:r>
              <a:rPr lang="en-US" sz="1400" dirty="0">
                <a:solidFill>
                  <a:srgbClr val="000000"/>
                </a:solidFill>
                <a:latin typeface="Courier New" panose="02070309020205020404" pitchFamily="49" charset="0"/>
              </a:rPr>
              <a:t> &gt;= 0 &amp;&amp; </a:t>
            </a:r>
            <a:r>
              <a:rPr lang="en-US" sz="1400" dirty="0">
                <a:solidFill>
                  <a:srgbClr val="6A3E3E"/>
                </a:solidFill>
                <a:latin typeface="Courier New" panose="02070309020205020404" pitchFamily="49" charset="0"/>
              </a:rPr>
              <a:t>j</a:t>
            </a:r>
            <a:r>
              <a:rPr lang="en-US" sz="1400" dirty="0">
                <a:solidFill>
                  <a:srgbClr val="000000"/>
                </a:solidFill>
                <a:latin typeface="Courier New" panose="02070309020205020404" pitchFamily="49" charset="0"/>
              </a:rPr>
              <a:t> &lt; </a:t>
            </a:r>
            <a:r>
              <a:rPr lang="en-US" sz="1400" dirty="0" err="1">
                <a:solidFill>
                  <a:srgbClr val="6A3E3E"/>
                </a:solidFill>
                <a:latin typeface="Courier New" panose="02070309020205020404" pitchFamily="49" charset="0"/>
              </a:rPr>
              <a:t>chess</a:t>
            </a:r>
            <a:r>
              <a:rPr lang="en-US" sz="1400" dirty="0" err="1">
                <a:solidFill>
                  <a:srgbClr val="000000"/>
                </a:solidFill>
                <a:latin typeface="Courier New" panose="02070309020205020404" pitchFamily="49" charset="0"/>
              </a:rPr>
              <a:t>.</a:t>
            </a:r>
            <a:r>
              <a:rPr lang="en-US" sz="1400" dirty="0" err="1">
                <a:solidFill>
                  <a:srgbClr val="0000C0"/>
                </a:solidFill>
                <a:latin typeface="Courier New" panose="02070309020205020404" pitchFamily="49" charset="0"/>
              </a:rPr>
              <a:t>length</a:t>
            </a:r>
            <a:r>
              <a:rPr lang="en-US" sz="1400" dirty="0">
                <a:solidFill>
                  <a:srgbClr val="000000"/>
                </a:solidFill>
                <a:latin typeface="Courier New" panose="02070309020205020404" pitchFamily="49" charset="0"/>
              </a:rPr>
              <a:t>; </a:t>
            </a:r>
            <a:r>
              <a:rPr lang="en-US" sz="1400" dirty="0" err="1">
                <a:solidFill>
                  <a:srgbClr val="6A3E3E"/>
                </a:solidFill>
                <a:latin typeface="Courier New" panose="02070309020205020404" pitchFamily="49" charset="0"/>
              </a:rPr>
              <a:t>i</a:t>
            </a:r>
            <a:r>
              <a:rPr lang="en-US" sz="1400" dirty="0">
                <a:solidFill>
                  <a:srgbClr val="000000"/>
                </a:solidFill>
                <a:latin typeface="Courier New" panose="02070309020205020404" pitchFamily="49" charset="0"/>
              </a:rPr>
              <a:t>--, </a:t>
            </a:r>
            <a:r>
              <a:rPr lang="en-US" sz="1400" dirty="0" err="1">
                <a:solidFill>
                  <a:srgbClr val="6A3E3E"/>
                </a:solidFill>
                <a:latin typeface="Courier New" panose="02070309020205020404" pitchFamily="49" charset="0"/>
              </a:rPr>
              <a:t>j</a:t>
            </a:r>
            <a:r>
              <a:rPr lang="en-US" sz="1400" dirty="0" err="1">
                <a:solidFill>
                  <a:srgbClr val="000000"/>
                </a:solidFill>
                <a:latin typeface="Courier New" panose="02070309020205020404" pitchFamily="49" charset="0"/>
              </a:rPr>
              <a:t>++</a:t>
            </a:r>
            <a:r>
              <a:rPr lang="en-US" sz="1400" dirty="0">
                <a:solidFill>
                  <a:srgbClr val="000000"/>
                </a:solidFill>
                <a:latin typeface="Courier New" panose="02070309020205020404" pitchFamily="49" charset="0"/>
              </a:rPr>
              <a:t>) {</a:t>
            </a:r>
          </a:p>
          <a:p>
            <a:pPr algn="l"/>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if</a:t>
            </a:r>
            <a:r>
              <a:rPr lang="en-US" sz="1400" dirty="0">
                <a:solidFill>
                  <a:srgbClr val="000000"/>
                </a:solidFill>
                <a:latin typeface="Courier New" panose="02070309020205020404" pitchFamily="49" charset="0"/>
              </a:rPr>
              <a:t> (</a:t>
            </a:r>
            <a:r>
              <a:rPr lang="en-US" sz="1400" dirty="0">
                <a:solidFill>
                  <a:srgbClr val="6A3E3E"/>
                </a:solidFill>
                <a:latin typeface="Courier New" panose="02070309020205020404" pitchFamily="49" charset="0"/>
              </a:rPr>
              <a:t>chess</a:t>
            </a:r>
            <a:r>
              <a:rPr lang="en-US" sz="1400" dirty="0">
                <a:solidFill>
                  <a:srgbClr val="000000"/>
                </a:solidFill>
                <a:latin typeface="Courier New" panose="02070309020205020404" pitchFamily="49" charset="0"/>
              </a:rPr>
              <a:t>[</a:t>
            </a:r>
            <a:r>
              <a:rPr lang="en-US" sz="1400" dirty="0" err="1">
                <a:solidFill>
                  <a:srgbClr val="6A3E3E"/>
                </a:solidFill>
                <a:latin typeface="Courier New" panose="02070309020205020404" pitchFamily="49" charset="0"/>
              </a:rPr>
              <a:t>i</a:t>
            </a:r>
            <a:r>
              <a:rPr lang="en-US" sz="1400" dirty="0">
                <a:solidFill>
                  <a:srgbClr val="000000"/>
                </a:solidFill>
                <a:latin typeface="Courier New" panose="02070309020205020404" pitchFamily="49" charset="0"/>
              </a:rPr>
              <a:t>][</a:t>
            </a:r>
            <a:r>
              <a:rPr lang="en-US" sz="1400" dirty="0">
                <a:solidFill>
                  <a:srgbClr val="6A3E3E"/>
                </a:solidFill>
                <a:latin typeface="Courier New" panose="02070309020205020404" pitchFamily="49" charset="0"/>
              </a:rPr>
              <a:t>j</a:t>
            </a:r>
            <a:r>
              <a:rPr lang="en-US" sz="1400" dirty="0">
                <a:solidFill>
                  <a:srgbClr val="000000"/>
                </a:solidFill>
                <a:latin typeface="Courier New" panose="02070309020205020404" pitchFamily="49" charset="0"/>
              </a:rPr>
              <a:t>] == 1) {</a:t>
            </a:r>
          </a:p>
          <a:p>
            <a:pPr algn="l"/>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return</a:t>
            </a:r>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false</a:t>
            </a:r>
            <a:r>
              <a:rPr lang="en-US" sz="1400" dirty="0">
                <a:solidFill>
                  <a:srgbClr val="000000"/>
                </a:solidFill>
                <a:latin typeface="Courier New" panose="02070309020205020404" pitchFamily="49" charset="0"/>
              </a:rPr>
              <a:t>;</a:t>
            </a:r>
          </a:p>
          <a:p>
            <a:pPr algn="l"/>
            <a:r>
              <a:rPr lang="x-none" sz="1400" dirty="0">
                <a:solidFill>
                  <a:srgbClr val="000000"/>
                </a:solidFill>
                <a:latin typeface="Courier New" panose="02070309020205020404" pitchFamily="49" charset="0"/>
              </a:rPr>
              <a:t>      }</a:t>
            </a:r>
          </a:p>
          <a:p>
            <a:pPr algn="l"/>
            <a:r>
              <a:rPr lang="x-none" sz="1400" dirty="0">
                <a:solidFill>
                  <a:srgbClr val="000000"/>
                </a:solidFill>
                <a:latin typeface="Courier New" panose="02070309020205020404" pitchFamily="49" charset="0"/>
              </a:rPr>
              <a:t>    }   </a:t>
            </a:r>
          </a:p>
          <a:p>
            <a:pPr algn="l"/>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return</a:t>
            </a:r>
            <a:r>
              <a:rPr lang="en-US" sz="1400" dirty="0">
                <a:solidFill>
                  <a:srgbClr val="000000"/>
                </a:solidFill>
                <a:latin typeface="Courier New" panose="02070309020205020404" pitchFamily="49" charset="0"/>
              </a:rPr>
              <a:t> </a:t>
            </a:r>
            <a:r>
              <a:rPr lang="en-US" sz="1400" dirty="0">
                <a:solidFill>
                  <a:srgbClr val="7F0055"/>
                </a:solidFill>
                <a:latin typeface="Courier New" panose="02070309020205020404" pitchFamily="49" charset="0"/>
              </a:rPr>
              <a:t>true</a:t>
            </a:r>
            <a:r>
              <a:rPr lang="en-US" sz="1400" dirty="0">
                <a:solidFill>
                  <a:srgbClr val="000000"/>
                </a:solidFill>
                <a:latin typeface="Courier New" panose="02070309020205020404" pitchFamily="49" charset="0"/>
              </a:rPr>
              <a:t>;</a:t>
            </a:r>
          </a:p>
          <a:p>
            <a:pPr algn="l"/>
            <a:r>
              <a:rPr lang="x-none" sz="1400" dirty="0">
                <a:solidFill>
                  <a:srgbClr val="000000"/>
                </a:solidFill>
                <a:latin typeface="Courier New" panose="02070309020205020404" pitchFamily="49" charset="0"/>
              </a:rPr>
              <a:t>    }}</a:t>
            </a:r>
            <a:endParaRPr lang="en-US" sz="1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xmlns="" id="{4BC7D5E7-FB42-3D74-2078-93007563F99B}"/>
              </a:ext>
            </a:extLst>
          </p:cNvPr>
          <p:cNvSpPr txBox="1"/>
          <p:nvPr/>
        </p:nvSpPr>
        <p:spPr>
          <a:xfrm>
            <a:off x="6529200" y="3743103"/>
            <a:ext cx="6096000" cy="1600438"/>
          </a:xfrm>
          <a:prstGeom prst="rect">
            <a:avLst/>
          </a:prstGeom>
          <a:solidFill>
            <a:schemeClr val="accent6">
              <a:lumMod val="20000"/>
              <a:lumOff val="80000"/>
            </a:schemeClr>
          </a:solidFill>
        </p:spPr>
        <p:txBody>
          <a:bodyPr wrap="square">
            <a:spAutoFit/>
          </a:bodyPr>
          <a:lstStyle/>
          <a:p>
            <a:pPr algn="l"/>
            <a:r>
              <a:rPr lang="en-US" sz="1400" dirty="0">
                <a:latin typeface="Courier New" panose="02070309020205020404" pitchFamily="49" charset="0"/>
              </a:rPr>
              <a:t>public static void </a:t>
            </a:r>
            <a:r>
              <a:rPr lang="en-US" sz="1400" dirty="0" err="1">
                <a:latin typeface="Courier New" panose="02070309020205020404" pitchFamily="49" charset="0"/>
              </a:rPr>
              <a:t>printSolution</a:t>
            </a:r>
            <a:r>
              <a:rPr lang="en-US" sz="1400" dirty="0">
                <a:latin typeface="Courier New" panose="02070309020205020404" pitchFamily="49" charset="0"/>
              </a:rPr>
              <a:t>(int[][] </a:t>
            </a:r>
            <a:r>
              <a:rPr lang="en-US" sz="1400" dirty="0" err="1">
                <a:latin typeface="Courier New" panose="02070309020205020404" pitchFamily="49" charset="0"/>
              </a:rPr>
              <a:t>chess,int</a:t>
            </a:r>
            <a:r>
              <a:rPr lang="en-US" sz="1400" dirty="0">
                <a:latin typeface="Courier New" panose="02070309020205020404" pitchFamily="49" charset="0"/>
              </a:rPr>
              <a:t> n){</a:t>
            </a:r>
          </a:p>
          <a:p>
            <a:pPr algn="l"/>
            <a:r>
              <a:rPr lang="nn-NO" sz="1400" dirty="0">
                <a:latin typeface="Courier New" panose="02070309020205020404" pitchFamily="49" charset="0"/>
              </a:rPr>
              <a:t>    for(int i = 0; i &lt; n; i++){</a:t>
            </a:r>
          </a:p>
          <a:p>
            <a:pPr algn="l"/>
            <a:r>
              <a:rPr lang="en-US" sz="1400" dirty="0">
                <a:latin typeface="Courier New" panose="02070309020205020404" pitchFamily="49" charset="0"/>
              </a:rPr>
              <a:t>        for(int j = 0; j &lt; n; </a:t>
            </a:r>
            <a:r>
              <a:rPr lang="en-US" sz="1400" dirty="0" err="1">
                <a:latin typeface="Courier New" panose="02070309020205020404" pitchFamily="49" charset="0"/>
              </a:rPr>
              <a:t>j++</a:t>
            </a:r>
            <a:r>
              <a:rPr lang="en-US" sz="1400" dirty="0">
                <a:latin typeface="Courier New" panose="02070309020205020404" pitchFamily="49" charset="0"/>
              </a:rPr>
              <a:t>)</a:t>
            </a:r>
          </a:p>
          <a:p>
            <a:pPr algn="l"/>
            <a:r>
              <a:rPr lang="en-US" sz="1400" dirty="0">
                <a:latin typeface="Courier New" panose="02070309020205020404" pitchFamily="49" charset="0"/>
              </a:rPr>
              <a:t>            </a:t>
            </a:r>
            <a:r>
              <a:rPr lang="en-US" sz="1400" dirty="0" err="1">
                <a:latin typeface="Courier New" panose="02070309020205020404" pitchFamily="49" charset="0"/>
              </a:rPr>
              <a:t>System.out.print</a:t>
            </a:r>
            <a:r>
              <a:rPr lang="en-US" sz="1400" dirty="0">
                <a:latin typeface="Courier New" panose="02070309020205020404" pitchFamily="49" charset="0"/>
              </a:rPr>
              <a:t>(" " + chess[</a:t>
            </a:r>
            <a:r>
              <a:rPr lang="en-US" sz="1400" dirty="0" err="1">
                <a:latin typeface="Courier New" panose="02070309020205020404" pitchFamily="49" charset="0"/>
              </a:rPr>
              <a:t>i</a:t>
            </a:r>
            <a:r>
              <a:rPr lang="en-US" sz="1400" dirty="0">
                <a:latin typeface="Courier New" panose="02070309020205020404" pitchFamily="49" charset="0"/>
              </a:rPr>
              <a:t>][j] + " ");</a:t>
            </a:r>
          </a:p>
          <a:p>
            <a:pPr algn="l"/>
            <a:r>
              <a:rPr lang="en-US" sz="1400" dirty="0">
                <a:latin typeface="Courier New" panose="02070309020205020404" pitchFamily="49" charset="0"/>
              </a:rPr>
              <a:t>        </a:t>
            </a:r>
            <a:r>
              <a:rPr lang="en-US" sz="1400" dirty="0" err="1">
                <a:latin typeface="Courier New" panose="02070309020205020404" pitchFamily="49" charset="0"/>
              </a:rPr>
              <a:t>System.out.println</a:t>
            </a:r>
            <a:r>
              <a:rPr lang="en-US" sz="1400" dirty="0">
                <a:latin typeface="Courier New" panose="02070309020205020404" pitchFamily="49" charset="0"/>
              </a:rPr>
              <a:t>();</a:t>
            </a:r>
          </a:p>
          <a:p>
            <a:pPr algn="l"/>
            <a:r>
              <a:rPr lang="x-none" sz="1400" dirty="0">
                <a:latin typeface="Courier New" panose="02070309020205020404" pitchFamily="49" charset="0"/>
              </a:rPr>
              <a:t>    }</a:t>
            </a:r>
          </a:p>
          <a:p>
            <a:pPr algn="l"/>
            <a:r>
              <a:rPr lang="x-none" sz="1400" dirty="0">
                <a:latin typeface="Courier New" panose="02070309020205020404" pitchFamily="49" charset="0"/>
              </a:rPr>
              <a:t>}</a:t>
            </a:r>
            <a:endParaRPr lang="x-none" sz="1200" dirty="0"/>
          </a:p>
        </p:txBody>
      </p:sp>
      <p:sp>
        <p:nvSpPr>
          <p:cNvPr id="13" name="TextBox 12">
            <a:extLst>
              <a:ext uri="{FF2B5EF4-FFF2-40B4-BE49-F238E27FC236}">
                <a16:creationId xmlns:a16="http://schemas.microsoft.com/office/drawing/2014/main" xmlns="" id="{BD82A826-D437-200C-9F57-D8ED97405207}"/>
              </a:ext>
            </a:extLst>
          </p:cNvPr>
          <p:cNvSpPr txBox="1"/>
          <p:nvPr/>
        </p:nvSpPr>
        <p:spPr>
          <a:xfrm>
            <a:off x="6257747" y="-8965"/>
            <a:ext cx="6096000" cy="2893100"/>
          </a:xfrm>
          <a:prstGeom prst="rect">
            <a:avLst/>
          </a:prstGeom>
          <a:solidFill>
            <a:schemeClr val="accent6">
              <a:lumMod val="20000"/>
              <a:lumOff val="80000"/>
            </a:schemeClr>
          </a:solidFill>
        </p:spPr>
        <p:txBody>
          <a:bodyPr wrap="square">
            <a:spAutoFit/>
          </a:bodyPr>
          <a:lstStyle/>
          <a:p>
            <a:pPr algn="l"/>
            <a:r>
              <a:rPr lang="en-US" sz="1400" dirty="0">
                <a:latin typeface="Courier New" panose="02070309020205020404" pitchFamily="49" charset="0"/>
              </a:rPr>
              <a:t> public static </a:t>
            </a:r>
            <a:r>
              <a:rPr lang="en-US" sz="1400" dirty="0" err="1">
                <a:latin typeface="Courier New" panose="02070309020205020404" pitchFamily="49" charset="0"/>
              </a:rPr>
              <a:t>boolean</a:t>
            </a:r>
            <a:r>
              <a:rPr lang="en-US" sz="1400" dirty="0">
                <a:latin typeface="Courier New" panose="02070309020205020404" pitchFamily="49" charset="0"/>
              </a:rPr>
              <a:t> </a:t>
            </a:r>
            <a:r>
              <a:rPr lang="en-US" sz="1400" dirty="0" err="1">
                <a:latin typeface="Courier New" panose="02070309020205020404" pitchFamily="49" charset="0"/>
              </a:rPr>
              <a:t>printNQueens</a:t>
            </a:r>
            <a:r>
              <a:rPr lang="en-US" sz="1400" dirty="0">
                <a:latin typeface="Courier New" panose="02070309020205020404" pitchFamily="49" charset="0"/>
              </a:rPr>
              <a:t>(int[][] chess,  int row) {</a:t>
            </a:r>
          </a:p>
          <a:p>
            <a:pPr algn="l"/>
            <a:r>
              <a:rPr lang="en-US" sz="1400" dirty="0">
                <a:latin typeface="Courier New" panose="02070309020205020404" pitchFamily="49" charset="0"/>
              </a:rPr>
              <a:t>    if (row == </a:t>
            </a:r>
            <a:r>
              <a:rPr lang="en-US" sz="1400" dirty="0" err="1">
                <a:latin typeface="Courier New" panose="02070309020205020404" pitchFamily="49" charset="0"/>
              </a:rPr>
              <a:t>chess.length</a:t>
            </a:r>
            <a:r>
              <a:rPr lang="en-US" sz="1400" dirty="0">
                <a:latin typeface="Courier New" panose="02070309020205020404" pitchFamily="49" charset="0"/>
              </a:rPr>
              <a:t>) </a:t>
            </a:r>
          </a:p>
          <a:p>
            <a:pPr algn="l"/>
            <a:r>
              <a:rPr lang="en-US" sz="1400" dirty="0">
                <a:latin typeface="Courier New" panose="02070309020205020404" pitchFamily="49" charset="0"/>
              </a:rPr>
              <a:t>         return true;</a:t>
            </a:r>
            <a:endParaRPr lang="x-none" sz="1400" dirty="0">
              <a:latin typeface="Courier New" panose="02070309020205020404" pitchFamily="49" charset="0"/>
            </a:endParaRPr>
          </a:p>
          <a:p>
            <a:pPr algn="l"/>
            <a:r>
              <a:rPr lang="it-IT" sz="1400" dirty="0">
                <a:latin typeface="Courier New" panose="02070309020205020404" pitchFamily="49" charset="0"/>
              </a:rPr>
              <a:t>    for (int col = 0; col &lt; chess.length; col++) {</a:t>
            </a:r>
          </a:p>
          <a:p>
            <a:pPr algn="l"/>
            <a:r>
              <a:rPr lang="en-US" sz="1400" dirty="0">
                <a:latin typeface="Courier New" panose="02070309020205020404" pitchFamily="49" charset="0"/>
              </a:rPr>
              <a:t>      if (</a:t>
            </a:r>
            <a:r>
              <a:rPr lang="en-US" sz="1400" dirty="0" err="1">
                <a:latin typeface="Courier New" panose="02070309020205020404" pitchFamily="49" charset="0"/>
              </a:rPr>
              <a:t>isQueenSafe</a:t>
            </a:r>
            <a:r>
              <a:rPr lang="en-US" sz="1400" dirty="0">
                <a:latin typeface="Courier New" panose="02070309020205020404" pitchFamily="49" charset="0"/>
              </a:rPr>
              <a:t>(chess, row, col) == true) {</a:t>
            </a:r>
          </a:p>
          <a:p>
            <a:pPr algn="l"/>
            <a:r>
              <a:rPr lang="en-US" sz="1400" dirty="0">
                <a:latin typeface="Courier New" panose="02070309020205020404" pitchFamily="49" charset="0"/>
              </a:rPr>
              <a:t>        chess[row][col] = 1;</a:t>
            </a:r>
          </a:p>
          <a:p>
            <a:pPr algn="l"/>
            <a:r>
              <a:rPr lang="en-US" sz="1400" dirty="0">
                <a:latin typeface="Courier New" panose="02070309020205020404" pitchFamily="49" charset="0"/>
              </a:rPr>
              <a:t>        if(</a:t>
            </a:r>
            <a:r>
              <a:rPr lang="en-US" sz="1400" dirty="0" err="1">
                <a:latin typeface="Courier New" panose="02070309020205020404" pitchFamily="49" charset="0"/>
              </a:rPr>
              <a:t>printNQueens</a:t>
            </a:r>
            <a:r>
              <a:rPr lang="en-US" sz="1400" dirty="0">
                <a:latin typeface="Courier New" panose="02070309020205020404" pitchFamily="49" charset="0"/>
              </a:rPr>
              <a:t>(chess, row + 1))</a:t>
            </a:r>
          </a:p>
          <a:p>
            <a:pPr algn="l"/>
            <a:r>
              <a:rPr lang="en-US" sz="1400" dirty="0">
                <a:latin typeface="Courier New" panose="02070309020205020404" pitchFamily="49" charset="0"/>
              </a:rPr>
              <a:t>            return true;</a:t>
            </a:r>
          </a:p>
          <a:p>
            <a:pPr algn="l"/>
            <a:r>
              <a:rPr lang="en-US" sz="1400" dirty="0">
                <a:latin typeface="Courier New" panose="02070309020205020404" pitchFamily="49" charset="0"/>
              </a:rPr>
              <a:t>        chess[row][col] = 0;</a:t>
            </a:r>
            <a:endParaRPr lang="x-none" sz="1400" dirty="0">
              <a:latin typeface="Courier New" panose="02070309020205020404" pitchFamily="49" charset="0"/>
            </a:endParaRPr>
          </a:p>
          <a:p>
            <a:pPr algn="l"/>
            <a:r>
              <a:rPr lang="x-none" sz="1400" dirty="0">
                <a:latin typeface="Courier New" panose="02070309020205020404" pitchFamily="49" charset="0"/>
              </a:rPr>
              <a:t>      }</a:t>
            </a:r>
          </a:p>
          <a:p>
            <a:pPr algn="l"/>
            <a:r>
              <a:rPr lang="x-none" sz="1400" dirty="0">
                <a:latin typeface="Courier New" panose="02070309020205020404" pitchFamily="49" charset="0"/>
              </a:rPr>
              <a:t>    }</a:t>
            </a:r>
          </a:p>
          <a:p>
            <a:pPr algn="l"/>
            <a:r>
              <a:rPr lang="en-US" sz="1400" dirty="0">
                <a:latin typeface="Courier New" panose="02070309020205020404" pitchFamily="49" charset="0"/>
              </a:rPr>
              <a:t>    return false;</a:t>
            </a:r>
            <a:r>
              <a:rPr lang="x-none" sz="1400" dirty="0">
                <a:latin typeface="Courier New" panose="02070309020205020404" pitchFamily="49" charset="0"/>
              </a:rPr>
              <a:t>}</a:t>
            </a:r>
            <a:endParaRPr lang="x-none"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34007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D3D03D5-2A02-954B-40FD-675184EFA32A}"/>
              </a:ext>
            </a:extLst>
          </p:cNvPr>
          <p:cNvSpPr>
            <a:spLocks noGrp="1"/>
          </p:cNvSpPr>
          <p:nvPr>
            <p:ph type="title"/>
          </p:nvPr>
        </p:nvSpPr>
        <p:spPr/>
        <p:txBody>
          <a:bodyPr/>
          <a:lstStyle/>
          <a:p>
            <a:r>
              <a:rPr lang="en-US" dirty="0"/>
              <a:t>Backtracking Example</a:t>
            </a:r>
            <a:endParaRPr lang="x-none" dirty="0"/>
          </a:p>
        </p:txBody>
      </p:sp>
      <p:graphicFrame>
        <p:nvGraphicFramePr>
          <p:cNvPr id="4" name="Table 4">
            <a:extLst>
              <a:ext uri="{FF2B5EF4-FFF2-40B4-BE49-F238E27FC236}">
                <a16:creationId xmlns:a16="http://schemas.microsoft.com/office/drawing/2014/main" xmlns="" id="{0FB97362-9D27-0B3D-F943-841BC4E26E45}"/>
              </a:ext>
            </a:extLst>
          </p:cNvPr>
          <p:cNvGraphicFramePr>
            <a:graphicFrameLocks noGrp="1"/>
          </p:cNvGraphicFramePr>
          <p:nvPr>
            <p:ph idx="1"/>
            <p:extLst>
              <p:ext uri="{D42A27DB-BD31-4B8C-83A1-F6EECF244321}">
                <p14:modId xmlns:p14="http://schemas.microsoft.com/office/powerpoint/2010/main" val="2786197146"/>
              </p:ext>
            </p:extLst>
          </p:nvPr>
        </p:nvGraphicFramePr>
        <p:xfrm>
          <a:off x="2678860" y="1785494"/>
          <a:ext cx="2368268" cy="1483360"/>
        </p:xfrm>
        <a:graphic>
          <a:graphicData uri="http://schemas.openxmlformats.org/drawingml/2006/table">
            <a:tbl>
              <a:tblPr firstRow="1" bandRow="1">
                <a:tableStyleId>{5940675A-B579-460E-94D1-54222C63F5DA}</a:tableStyleId>
              </a:tblPr>
              <a:tblGrid>
                <a:gridCol w="592067">
                  <a:extLst>
                    <a:ext uri="{9D8B030D-6E8A-4147-A177-3AD203B41FA5}">
                      <a16:colId xmlns:a16="http://schemas.microsoft.com/office/drawing/2014/main" xmlns="" val="4198558892"/>
                    </a:ext>
                  </a:extLst>
                </a:gridCol>
                <a:gridCol w="592067">
                  <a:extLst>
                    <a:ext uri="{9D8B030D-6E8A-4147-A177-3AD203B41FA5}">
                      <a16:colId xmlns:a16="http://schemas.microsoft.com/office/drawing/2014/main" xmlns="" val="799747360"/>
                    </a:ext>
                  </a:extLst>
                </a:gridCol>
                <a:gridCol w="592067">
                  <a:extLst>
                    <a:ext uri="{9D8B030D-6E8A-4147-A177-3AD203B41FA5}">
                      <a16:colId xmlns:a16="http://schemas.microsoft.com/office/drawing/2014/main" xmlns="" val="4210918916"/>
                    </a:ext>
                  </a:extLst>
                </a:gridCol>
                <a:gridCol w="592067">
                  <a:extLst>
                    <a:ext uri="{9D8B030D-6E8A-4147-A177-3AD203B41FA5}">
                      <a16:colId xmlns:a16="http://schemas.microsoft.com/office/drawing/2014/main" xmlns="" val="483032204"/>
                    </a:ext>
                  </a:extLst>
                </a:gridCol>
              </a:tblGrid>
              <a:tr h="370840">
                <a:tc>
                  <a:txBody>
                    <a:bodyPr/>
                    <a:lstStyle/>
                    <a:p>
                      <a:endParaRPr lang="x-none"/>
                    </a:p>
                  </a:txBody>
                  <a:tcPr/>
                </a:tc>
                <a:tc>
                  <a:txBody>
                    <a:bodyPr/>
                    <a:lstStyle/>
                    <a:p>
                      <a:endParaRPr lang="x-none" dirty="0"/>
                    </a:p>
                  </a:txBody>
                  <a:tcPr/>
                </a:tc>
                <a:tc>
                  <a:txBody>
                    <a:bodyPr/>
                    <a:lstStyle/>
                    <a:p>
                      <a:endParaRPr lang="x-none"/>
                    </a:p>
                  </a:txBody>
                  <a:tcPr/>
                </a:tc>
                <a:tc>
                  <a:txBody>
                    <a:bodyPr/>
                    <a:lstStyle/>
                    <a:p>
                      <a:endParaRPr lang="x-none"/>
                    </a:p>
                  </a:txBody>
                  <a:tcPr/>
                </a:tc>
                <a:extLst>
                  <a:ext uri="{0D108BD9-81ED-4DB2-BD59-A6C34878D82A}">
                    <a16:rowId xmlns:a16="http://schemas.microsoft.com/office/drawing/2014/main" xmlns="" val="1483621937"/>
                  </a:ext>
                </a:extLst>
              </a:tr>
              <a:tr h="370840">
                <a:tc>
                  <a:txBody>
                    <a:bodyPr/>
                    <a:lstStyle/>
                    <a:p>
                      <a:endParaRPr lang="x-none"/>
                    </a:p>
                  </a:txBody>
                  <a:tcPr/>
                </a:tc>
                <a:tc>
                  <a:txBody>
                    <a:bodyPr/>
                    <a:lstStyle/>
                    <a:p>
                      <a:endParaRPr lang="x-none"/>
                    </a:p>
                  </a:txBody>
                  <a:tcPr/>
                </a:tc>
                <a:tc>
                  <a:txBody>
                    <a:bodyPr/>
                    <a:lstStyle/>
                    <a:p>
                      <a:endParaRPr lang="x-none"/>
                    </a:p>
                  </a:txBody>
                  <a:tcPr/>
                </a:tc>
                <a:tc>
                  <a:txBody>
                    <a:bodyPr/>
                    <a:lstStyle/>
                    <a:p>
                      <a:endParaRPr lang="x-none"/>
                    </a:p>
                  </a:txBody>
                  <a:tcPr/>
                </a:tc>
                <a:extLst>
                  <a:ext uri="{0D108BD9-81ED-4DB2-BD59-A6C34878D82A}">
                    <a16:rowId xmlns:a16="http://schemas.microsoft.com/office/drawing/2014/main" xmlns="" val="3229139002"/>
                  </a:ext>
                </a:extLst>
              </a:tr>
              <a:tr h="370840">
                <a:tc>
                  <a:txBody>
                    <a:bodyPr/>
                    <a:lstStyle/>
                    <a:p>
                      <a:endParaRPr lang="x-none"/>
                    </a:p>
                  </a:txBody>
                  <a:tcPr/>
                </a:tc>
                <a:tc>
                  <a:txBody>
                    <a:bodyPr/>
                    <a:lstStyle/>
                    <a:p>
                      <a:endParaRPr lang="x-none"/>
                    </a:p>
                  </a:txBody>
                  <a:tcPr/>
                </a:tc>
                <a:tc>
                  <a:txBody>
                    <a:bodyPr/>
                    <a:lstStyle/>
                    <a:p>
                      <a:endParaRPr lang="x-none"/>
                    </a:p>
                  </a:txBody>
                  <a:tcPr/>
                </a:tc>
                <a:tc>
                  <a:txBody>
                    <a:bodyPr/>
                    <a:lstStyle/>
                    <a:p>
                      <a:endParaRPr lang="x-none"/>
                    </a:p>
                  </a:txBody>
                  <a:tcPr/>
                </a:tc>
                <a:extLst>
                  <a:ext uri="{0D108BD9-81ED-4DB2-BD59-A6C34878D82A}">
                    <a16:rowId xmlns:a16="http://schemas.microsoft.com/office/drawing/2014/main" xmlns="" val="3339860479"/>
                  </a:ext>
                </a:extLst>
              </a:tr>
              <a:tr h="370840">
                <a:tc>
                  <a:txBody>
                    <a:bodyPr/>
                    <a:lstStyle/>
                    <a:p>
                      <a:endParaRPr lang="x-none"/>
                    </a:p>
                  </a:txBody>
                  <a:tcPr/>
                </a:tc>
                <a:tc>
                  <a:txBody>
                    <a:bodyPr/>
                    <a:lstStyle/>
                    <a:p>
                      <a:endParaRPr lang="x-none"/>
                    </a:p>
                  </a:txBody>
                  <a:tcPr/>
                </a:tc>
                <a:tc>
                  <a:txBody>
                    <a:bodyPr/>
                    <a:lstStyle/>
                    <a:p>
                      <a:endParaRPr lang="x-none" dirty="0"/>
                    </a:p>
                  </a:txBody>
                  <a:tcPr/>
                </a:tc>
                <a:tc>
                  <a:txBody>
                    <a:bodyPr/>
                    <a:lstStyle/>
                    <a:p>
                      <a:endParaRPr lang="x-none" dirty="0"/>
                    </a:p>
                  </a:txBody>
                  <a:tcPr/>
                </a:tc>
                <a:extLst>
                  <a:ext uri="{0D108BD9-81ED-4DB2-BD59-A6C34878D82A}">
                    <a16:rowId xmlns:a16="http://schemas.microsoft.com/office/drawing/2014/main" xmlns="" val="287951676"/>
                  </a:ext>
                </a:extLst>
              </a:tr>
            </a:tbl>
          </a:graphicData>
        </a:graphic>
      </p:graphicFrame>
      <p:sp>
        <p:nvSpPr>
          <p:cNvPr id="10" name="Diamond 9">
            <a:extLst>
              <a:ext uri="{FF2B5EF4-FFF2-40B4-BE49-F238E27FC236}">
                <a16:creationId xmlns:a16="http://schemas.microsoft.com/office/drawing/2014/main" xmlns="" id="{63F1CE29-1EE7-1242-D252-5A3736ECB6FD}"/>
              </a:ext>
            </a:extLst>
          </p:cNvPr>
          <p:cNvSpPr/>
          <p:nvPr/>
        </p:nvSpPr>
        <p:spPr>
          <a:xfrm>
            <a:off x="3451413" y="1841028"/>
            <a:ext cx="197223" cy="224118"/>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dirty="0"/>
          </a:p>
        </p:txBody>
      </p:sp>
      <p:pic>
        <p:nvPicPr>
          <p:cNvPr id="12" name="Picture 11">
            <a:extLst>
              <a:ext uri="{FF2B5EF4-FFF2-40B4-BE49-F238E27FC236}">
                <a16:creationId xmlns:a16="http://schemas.microsoft.com/office/drawing/2014/main" xmlns="" id="{C2CCF11C-28BC-B047-ED03-5278F0AAA1E3}"/>
              </a:ext>
            </a:extLst>
          </p:cNvPr>
          <p:cNvPicPr>
            <a:picLocks noChangeAspect="1"/>
          </p:cNvPicPr>
          <p:nvPr/>
        </p:nvPicPr>
        <p:blipFill>
          <a:blip r:embed="rId2"/>
          <a:stretch>
            <a:fillRect/>
          </a:stretch>
        </p:blipFill>
        <p:spPr>
          <a:xfrm>
            <a:off x="3944917" y="3589146"/>
            <a:ext cx="7559695" cy="2911092"/>
          </a:xfrm>
          <a:prstGeom prst="rect">
            <a:avLst/>
          </a:prstGeom>
        </p:spPr>
      </p:pic>
    </p:spTree>
    <p:extLst>
      <p:ext uri="{BB962C8B-B14F-4D97-AF65-F5344CB8AC3E}">
        <p14:creationId xmlns:p14="http://schemas.microsoft.com/office/powerpoint/2010/main" val="11103173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FDACDE-44A4-138D-78C0-336F6CE4FE60}"/>
              </a:ext>
            </a:extLst>
          </p:cNvPr>
          <p:cNvSpPr>
            <a:spLocks noGrp="1"/>
          </p:cNvSpPr>
          <p:nvPr>
            <p:ph type="title"/>
          </p:nvPr>
        </p:nvSpPr>
        <p:spPr/>
        <p:txBody>
          <a:bodyPr/>
          <a:lstStyle/>
          <a:p>
            <a:r>
              <a:rPr lang="en-US" dirty="0"/>
              <a:t>Rate in maze</a:t>
            </a:r>
            <a:endParaRPr lang="x-none" dirty="0"/>
          </a:p>
        </p:txBody>
      </p:sp>
      <p:graphicFrame>
        <p:nvGraphicFramePr>
          <p:cNvPr id="8" name="Table 8">
            <a:extLst>
              <a:ext uri="{FF2B5EF4-FFF2-40B4-BE49-F238E27FC236}">
                <a16:creationId xmlns:a16="http://schemas.microsoft.com/office/drawing/2014/main" xmlns="" id="{58A1014F-89F1-9718-4876-E4FD520258F3}"/>
              </a:ext>
            </a:extLst>
          </p:cNvPr>
          <p:cNvGraphicFramePr>
            <a:graphicFrameLocks noGrp="1"/>
          </p:cNvGraphicFramePr>
          <p:nvPr>
            <p:ph idx="1"/>
            <p:extLst>
              <p:ext uri="{D42A27DB-BD31-4B8C-83A1-F6EECF244321}">
                <p14:modId xmlns:p14="http://schemas.microsoft.com/office/powerpoint/2010/main" val="799019877"/>
              </p:ext>
            </p:extLst>
          </p:nvPr>
        </p:nvGraphicFramePr>
        <p:xfrm>
          <a:off x="2589213" y="2133600"/>
          <a:ext cx="3883305" cy="1854200"/>
        </p:xfrm>
        <a:graphic>
          <a:graphicData uri="http://schemas.openxmlformats.org/drawingml/2006/table">
            <a:tbl>
              <a:tblPr firstRow="1" bandRow="1">
                <a:tableStyleId>{5940675A-B579-460E-94D1-54222C63F5DA}</a:tableStyleId>
              </a:tblPr>
              <a:tblGrid>
                <a:gridCol w="776661">
                  <a:extLst>
                    <a:ext uri="{9D8B030D-6E8A-4147-A177-3AD203B41FA5}">
                      <a16:colId xmlns:a16="http://schemas.microsoft.com/office/drawing/2014/main" xmlns="" val="4106249419"/>
                    </a:ext>
                  </a:extLst>
                </a:gridCol>
                <a:gridCol w="776661">
                  <a:extLst>
                    <a:ext uri="{9D8B030D-6E8A-4147-A177-3AD203B41FA5}">
                      <a16:colId xmlns:a16="http://schemas.microsoft.com/office/drawing/2014/main" xmlns="" val="1087069910"/>
                    </a:ext>
                  </a:extLst>
                </a:gridCol>
                <a:gridCol w="776661">
                  <a:extLst>
                    <a:ext uri="{9D8B030D-6E8A-4147-A177-3AD203B41FA5}">
                      <a16:colId xmlns:a16="http://schemas.microsoft.com/office/drawing/2014/main" xmlns="" val="2496425551"/>
                    </a:ext>
                  </a:extLst>
                </a:gridCol>
                <a:gridCol w="776661">
                  <a:extLst>
                    <a:ext uri="{9D8B030D-6E8A-4147-A177-3AD203B41FA5}">
                      <a16:colId xmlns:a16="http://schemas.microsoft.com/office/drawing/2014/main" xmlns="" val="273624275"/>
                    </a:ext>
                  </a:extLst>
                </a:gridCol>
                <a:gridCol w="776661">
                  <a:extLst>
                    <a:ext uri="{9D8B030D-6E8A-4147-A177-3AD203B41FA5}">
                      <a16:colId xmlns:a16="http://schemas.microsoft.com/office/drawing/2014/main" xmlns="" val="1677242372"/>
                    </a:ext>
                  </a:extLst>
                </a:gridCol>
              </a:tblGrid>
              <a:tr h="370840">
                <a:tc>
                  <a:txBody>
                    <a:bodyPr/>
                    <a:lstStyle/>
                    <a:p>
                      <a:endParaRPr lang="x-none"/>
                    </a:p>
                  </a:txBody>
                  <a:tcPr/>
                </a:tc>
                <a:tc>
                  <a:txBody>
                    <a:bodyPr/>
                    <a:lstStyle/>
                    <a:p>
                      <a:endParaRPr lang="x-none" dirty="0">
                        <a:solidFill>
                          <a:srgbClr val="FF0000"/>
                        </a:solidFill>
                        <a:highlight>
                          <a:srgbClr val="FFFF00"/>
                        </a:highlight>
                      </a:endParaRPr>
                    </a:p>
                  </a:txBody>
                  <a:tcPr>
                    <a:solidFill>
                      <a:schemeClr val="accent2"/>
                    </a:solidFill>
                  </a:tcPr>
                </a:tc>
                <a:tc>
                  <a:txBody>
                    <a:bodyPr/>
                    <a:lstStyle/>
                    <a:p>
                      <a:endParaRPr lang="x-none"/>
                    </a:p>
                  </a:txBody>
                  <a:tcPr/>
                </a:tc>
                <a:tc>
                  <a:txBody>
                    <a:bodyPr/>
                    <a:lstStyle/>
                    <a:p>
                      <a:endParaRPr lang="x-none" dirty="0"/>
                    </a:p>
                  </a:txBody>
                  <a:tcPr>
                    <a:solidFill>
                      <a:schemeClr val="accent2"/>
                    </a:solidFill>
                  </a:tcPr>
                </a:tc>
                <a:tc>
                  <a:txBody>
                    <a:bodyPr/>
                    <a:lstStyle/>
                    <a:p>
                      <a:endParaRPr lang="x-none"/>
                    </a:p>
                  </a:txBody>
                  <a:tcPr/>
                </a:tc>
                <a:extLst>
                  <a:ext uri="{0D108BD9-81ED-4DB2-BD59-A6C34878D82A}">
                    <a16:rowId xmlns:a16="http://schemas.microsoft.com/office/drawing/2014/main" xmlns="" val="3086318672"/>
                  </a:ext>
                </a:extLst>
              </a:tr>
              <a:tr h="370840">
                <a:tc>
                  <a:txBody>
                    <a:bodyPr/>
                    <a:lstStyle/>
                    <a:p>
                      <a:endParaRPr lang="x-none"/>
                    </a:p>
                  </a:txBody>
                  <a:tcPr/>
                </a:tc>
                <a:tc>
                  <a:txBody>
                    <a:bodyPr/>
                    <a:lstStyle/>
                    <a:p>
                      <a:endParaRPr lang="x-none"/>
                    </a:p>
                  </a:txBody>
                  <a:tcPr/>
                </a:tc>
                <a:tc>
                  <a:txBody>
                    <a:bodyPr/>
                    <a:lstStyle/>
                    <a:p>
                      <a:endParaRPr lang="x-none" dirty="0"/>
                    </a:p>
                  </a:txBody>
                  <a:tcPr/>
                </a:tc>
                <a:tc>
                  <a:txBody>
                    <a:bodyPr/>
                    <a:lstStyle/>
                    <a:p>
                      <a:endParaRPr lang="x-none"/>
                    </a:p>
                  </a:txBody>
                  <a:tcPr/>
                </a:tc>
                <a:tc>
                  <a:txBody>
                    <a:bodyPr/>
                    <a:lstStyle/>
                    <a:p>
                      <a:endParaRPr lang="x-none"/>
                    </a:p>
                  </a:txBody>
                  <a:tcPr/>
                </a:tc>
                <a:extLst>
                  <a:ext uri="{0D108BD9-81ED-4DB2-BD59-A6C34878D82A}">
                    <a16:rowId xmlns:a16="http://schemas.microsoft.com/office/drawing/2014/main" xmlns="" val="1674572022"/>
                  </a:ext>
                </a:extLst>
              </a:tr>
              <a:tr h="370840">
                <a:tc>
                  <a:txBody>
                    <a:bodyPr/>
                    <a:lstStyle/>
                    <a:p>
                      <a:endParaRPr lang="x-none" dirty="0"/>
                    </a:p>
                  </a:txBody>
                  <a:tcPr>
                    <a:solidFill>
                      <a:schemeClr val="accent2"/>
                    </a:solidFill>
                  </a:tcPr>
                </a:tc>
                <a:tc>
                  <a:txBody>
                    <a:bodyPr/>
                    <a:lstStyle/>
                    <a:p>
                      <a:endParaRPr lang="x-none" dirty="0"/>
                    </a:p>
                  </a:txBody>
                  <a:tcPr/>
                </a:tc>
                <a:tc>
                  <a:txBody>
                    <a:bodyPr/>
                    <a:lstStyle/>
                    <a:p>
                      <a:endParaRPr lang="x-none" dirty="0"/>
                    </a:p>
                  </a:txBody>
                  <a:tcPr>
                    <a:solidFill>
                      <a:schemeClr val="accent2"/>
                    </a:solidFill>
                  </a:tcPr>
                </a:tc>
                <a:tc>
                  <a:txBody>
                    <a:bodyPr/>
                    <a:lstStyle/>
                    <a:p>
                      <a:endParaRPr lang="x-none"/>
                    </a:p>
                  </a:txBody>
                  <a:tcPr/>
                </a:tc>
                <a:tc>
                  <a:txBody>
                    <a:bodyPr/>
                    <a:lstStyle/>
                    <a:p>
                      <a:endParaRPr lang="x-none" dirty="0"/>
                    </a:p>
                  </a:txBody>
                  <a:tcPr>
                    <a:solidFill>
                      <a:schemeClr val="accent2"/>
                    </a:solidFill>
                  </a:tcPr>
                </a:tc>
                <a:extLst>
                  <a:ext uri="{0D108BD9-81ED-4DB2-BD59-A6C34878D82A}">
                    <a16:rowId xmlns:a16="http://schemas.microsoft.com/office/drawing/2014/main" xmlns="" val="3873495772"/>
                  </a:ext>
                </a:extLst>
              </a:tr>
              <a:tr h="370840">
                <a:tc>
                  <a:txBody>
                    <a:bodyPr/>
                    <a:lstStyle/>
                    <a:p>
                      <a:endParaRPr lang="x-none"/>
                    </a:p>
                  </a:txBody>
                  <a:tcPr/>
                </a:tc>
                <a:tc>
                  <a:txBody>
                    <a:bodyPr/>
                    <a:lstStyle/>
                    <a:p>
                      <a:endParaRPr lang="x-none" dirty="0"/>
                    </a:p>
                  </a:txBody>
                  <a:tcPr>
                    <a:solidFill>
                      <a:schemeClr val="accent2"/>
                    </a:solidFill>
                  </a:tcPr>
                </a:tc>
                <a:tc>
                  <a:txBody>
                    <a:bodyPr/>
                    <a:lstStyle/>
                    <a:p>
                      <a:endParaRPr lang="x-none" dirty="0"/>
                    </a:p>
                  </a:txBody>
                  <a:tcPr>
                    <a:solidFill>
                      <a:schemeClr val="accent2"/>
                    </a:solidFill>
                  </a:tcPr>
                </a:tc>
                <a:tc>
                  <a:txBody>
                    <a:bodyPr/>
                    <a:lstStyle/>
                    <a:p>
                      <a:endParaRPr lang="x-none"/>
                    </a:p>
                  </a:txBody>
                  <a:tcPr/>
                </a:tc>
                <a:tc>
                  <a:txBody>
                    <a:bodyPr/>
                    <a:lstStyle/>
                    <a:p>
                      <a:endParaRPr lang="x-none"/>
                    </a:p>
                  </a:txBody>
                  <a:tcPr/>
                </a:tc>
                <a:extLst>
                  <a:ext uri="{0D108BD9-81ED-4DB2-BD59-A6C34878D82A}">
                    <a16:rowId xmlns:a16="http://schemas.microsoft.com/office/drawing/2014/main" xmlns="" val="755087390"/>
                  </a:ext>
                </a:extLst>
              </a:tr>
              <a:tr h="370840">
                <a:tc>
                  <a:txBody>
                    <a:bodyPr/>
                    <a:lstStyle/>
                    <a:p>
                      <a:endParaRPr lang="x-none"/>
                    </a:p>
                  </a:txBody>
                  <a:tcPr/>
                </a:tc>
                <a:tc>
                  <a:txBody>
                    <a:bodyPr/>
                    <a:lstStyle/>
                    <a:p>
                      <a:endParaRPr lang="x-none" dirty="0"/>
                    </a:p>
                  </a:txBody>
                  <a:tcPr/>
                </a:tc>
                <a:tc>
                  <a:txBody>
                    <a:bodyPr/>
                    <a:lstStyle/>
                    <a:p>
                      <a:endParaRPr lang="x-none"/>
                    </a:p>
                  </a:txBody>
                  <a:tcPr/>
                </a:tc>
                <a:tc>
                  <a:txBody>
                    <a:bodyPr/>
                    <a:lstStyle/>
                    <a:p>
                      <a:endParaRPr lang="x-none" dirty="0"/>
                    </a:p>
                  </a:txBody>
                  <a:tcPr>
                    <a:solidFill>
                      <a:schemeClr val="accent2"/>
                    </a:solidFill>
                  </a:tcPr>
                </a:tc>
                <a:tc>
                  <a:txBody>
                    <a:bodyPr/>
                    <a:lstStyle/>
                    <a:p>
                      <a:endParaRPr lang="x-none" dirty="0"/>
                    </a:p>
                  </a:txBody>
                  <a:tcPr/>
                </a:tc>
                <a:extLst>
                  <a:ext uri="{0D108BD9-81ED-4DB2-BD59-A6C34878D82A}">
                    <a16:rowId xmlns:a16="http://schemas.microsoft.com/office/drawing/2014/main" xmlns="" val="2402051662"/>
                  </a:ext>
                </a:extLst>
              </a:tr>
            </a:tbl>
          </a:graphicData>
        </a:graphic>
      </p:graphicFrame>
      <p:sp>
        <p:nvSpPr>
          <p:cNvPr id="27" name="Left Brace 26">
            <a:extLst>
              <a:ext uri="{FF2B5EF4-FFF2-40B4-BE49-F238E27FC236}">
                <a16:creationId xmlns:a16="http://schemas.microsoft.com/office/drawing/2014/main" xmlns="" id="{5A91A3CD-ED76-2233-2E61-9E254D86FDA5}"/>
              </a:ext>
            </a:extLst>
          </p:cNvPr>
          <p:cNvSpPr/>
          <p:nvPr/>
        </p:nvSpPr>
        <p:spPr>
          <a:xfrm>
            <a:off x="7494494" y="1828800"/>
            <a:ext cx="1039906" cy="290456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x-none"/>
          </a:p>
        </p:txBody>
      </p:sp>
      <p:sp>
        <p:nvSpPr>
          <p:cNvPr id="28" name="Left Brace 27">
            <a:extLst>
              <a:ext uri="{FF2B5EF4-FFF2-40B4-BE49-F238E27FC236}">
                <a16:creationId xmlns:a16="http://schemas.microsoft.com/office/drawing/2014/main" xmlns="" id="{286C495B-F50D-6348-4CF5-EEFC4A32BB6A}"/>
              </a:ext>
            </a:extLst>
          </p:cNvPr>
          <p:cNvSpPr/>
          <p:nvPr/>
        </p:nvSpPr>
        <p:spPr>
          <a:xfrm flipH="1">
            <a:off x="10234659" y="1828799"/>
            <a:ext cx="1039906" cy="290456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x-none"/>
          </a:p>
        </p:txBody>
      </p:sp>
      <p:graphicFrame>
        <p:nvGraphicFramePr>
          <p:cNvPr id="30" name="Table 30">
            <a:extLst>
              <a:ext uri="{FF2B5EF4-FFF2-40B4-BE49-F238E27FC236}">
                <a16:creationId xmlns:a16="http://schemas.microsoft.com/office/drawing/2014/main" xmlns="" id="{2B2B636D-69F8-9EFD-1C64-732E48527AA6}"/>
              </a:ext>
            </a:extLst>
          </p:cNvPr>
          <p:cNvGraphicFramePr>
            <a:graphicFrameLocks noGrp="1"/>
          </p:cNvGraphicFramePr>
          <p:nvPr>
            <p:extLst>
              <p:ext uri="{D42A27DB-BD31-4B8C-83A1-F6EECF244321}">
                <p14:modId xmlns:p14="http://schemas.microsoft.com/office/powerpoint/2010/main" val="3904097951"/>
              </p:ext>
            </p:extLst>
          </p:nvPr>
        </p:nvGraphicFramePr>
        <p:xfrm>
          <a:off x="8038307" y="2279525"/>
          <a:ext cx="2692445" cy="1854200"/>
        </p:xfrm>
        <a:graphic>
          <a:graphicData uri="http://schemas.openxmlformats.org/drawingml/2006/table">
            <a:tbl>
              <a:tblPr firstRow="1" bandRow="1">
                <a:tableStyleId>{5940675A-B579-460E-94D1-54222C63F5DA}</a:tableStyleId>
              </a:tblPr>
              <a:tblGrid>
                <a:gridCol w="538489">
                  <a:extLst>
                    <a:ext uri="{9D8B030D-6E8A-4147-A177-3AD203B41FA5}">
                      <a16:colId xmlns:a16="http://schemas.microsoft.com/office/drawing/2014/main" xmlns="" val="3570209639"/>
                    </a:ext>
                  </a:extLst>
                </a:gridCol>
                <a:gridCol w="538489">
                  <a:extLst>
                    <a:ext uri="{9D8B030D-6E8A-4147-A177-3AD203B41FA5}">
                      <a16:colId xmlns:a16="http://schemas.microsoft.com/office/drawing/2014/main" xmlns="" val="1865945798"/>
                    </a:ext>
                  </a:extLst>
                </a:gridCol>
                <a:gridCol w="538489">
                  <a:extLst>
                    <a:ext uri="{9D8B030D-6E8A-4147-A177-3AD203B41FA5}">
                      <a16:colId xmlns:a16="http://schemas.microsoft.com/office/drawing/2014/main" xmlns="" val="74707368"/>
                    </a:ext>
                  </a:extLst>
                </a:gridCol>
                <a:gridCol w="538489">
                  <a:extLst>
                    <a:ext uri="{9D8B030D-6E8A-4147-A177-3AD203B41FA5}">
                      <a16:colId xmlns:a16="http://schemas.microsoft.com/office/drawing/2014/main" xmlns="" val="863263440"/>
                    </a:ext>
                  </a:extLst>
                </a:gridCol>
                <a:gridCol w="538489">
                  <a:extLst>
                    <a:ext uri="{9D8B030D-6E8A-4147-A177-3AD203B41FA5}">
                      <a16:colId xmlns:a16="http://schemas.microsoft.com/office/drawing/2014/main" xmlns="" val="2439518640"/>
                    </a:ext>
                  </a:extLst>
                </a:gridCol>
              </a:tblGrid>
              <a:tr h="370840">
                <a:tc>
                  <a:txBody>
                    <a:bodyPr/>
                    <a:lstStyle/>
                    <a:p>
                      <a:r>
                        <a:rPr lang="en-US" dirty="0"/>
                        <a:t>1</a:t>
                      </a:r>
                      <a:endParaRPr lang="x-none" dirty="0"/>
                    </a:p>
                  </a:txBody>
                  <a:tcPr/>
                </a:tc>
                <a:tc>
                  <a:txBody>
                    <a:bodyPr/>
                    <a:lstStyle/>
                    <a:p>
                      <a:r>
                        <a:rPr lang="en-US" dirty="0"/>
                        <a:t>0</a:t>
                      </a:r>
                      <a:endParaRPr lang="x-none" dirty="0"/>
                    </a:p>
                  </a:txBody>
                  <a:tcPr/>
                </a:tc>
                <a:tc>
                  <a:txBody>
                    <a:bodyPr/>
                    <a:lstStyle/>
                    <a:p>
                      <a:r>
                        <a:rPr lang="en-US" dirty="0"/>
                        <a:t>1</a:t>
                      </a:r>
                      <a:endParaRPr lang="x-none" dirty="0"/>
                    </a:p>
                  </a:txBody>
                  <a:tcPr/>
                </a:tc>
                <a:tc>
                  <a:txBody>
                    <a:bodyPr/>
                    <a:lstStyle/>
                    <a:p>
                      <a:r>
                        <a:rPr lang="en-US" dirty="0"/>
                        <a:t>0</a:t>
                      </a:r>
                      <a:endParaRPr lang="x-none" dirty="0"/>
                    </a:p>
                  </a:txBody>
                  <a:tcPr/>
                </a:tc>
                <a:tc>
                  <a:txBody>
                    <a:bodyPr/>
                    <a:lstStyle/>
                    <a:p>
                      <a:r>
                        <a:rPr lang="en-US" dirty="0"/>
                        <a:t>1</a:t>
                      </a:r>
                      <a:endParaRPr lang="x-none" dirty="0"/>
                    </a:p>
                  </a:txBody>
                  <a:tcPr/>
                </a:tc>
                <a:extLst>
                  <a:ext uri="{0D108BD9-81ED-4DB2-BD59-A6C34878D82A}">
                    <a16:rowId xmlns:a16="http://schemas.microsoft.com/office/drawing/2014/main" xmlns="" val="3175426300"/>
                  </a:ext>
                </a:extLst>
              </a:tr>
              <a:tr h="370840">
                <a:tc>
                  <a:txBody>
                    <a:bodyPr/>
                    <a:lstStyle/>
                    <a:p>
                      <a:r>
                        <a:rPr lang="en-US" dirty="0"/>
                        <a:t>1</a:t>
                      </a:r>
                      <a:endParaRPr lang="x-none" dirty="0"/>
                    </a:p>
                  </a:txBody>
                  <a:tcPr/>
                </a:tc>
                <a:tc>
                  <a:txBody>
                    <a:bodyPr/>
                    <a:lstStyle/>
                    <a:p>
                      <a:r>
                        <a:rPr lang="en-US" dirty="0"/>
                        <a:t>1</a:t>
                      </a:r>
                      <a:endParaRPr lang="x-none" dirty="0"/>
                    </a:p>
                  </a:txBody>
                  <a:tcPr/>
                </a:tc>
                <a:tc>
                  <a:txBody>
                    <a:bodyPr/>
                    <a:lstStyle/>
                    <a:p>
                      <a:r>
                        <a:rPr lang="en-US" dirty="0"/>
                        <a:t>1</a:t>
                      </a:r>
                      <a:endParaRPr lang="x-none" dirty="0"/>
                    </a:p>
                  </a:txBody>
                  <a:tcPr/>
                </a:tc>
                <a:tc>
                  <a:txBody>
                    <a:bodyPr/>
                    <a:lstStyle/>
                    <a:p>
                      <a:r>
                        <a:rPr lang="en-US" dirty="0"/>
                        <a:t>1</a:t>
                      </a:r>
                      <a:endParaRPr lang="x-none" dirty="0"/>
                    </a:p>
                  </a:txBody>
                  <a:tcPr/>
                </a:tc>
                <a:tc>
                  <a:txBody>
                    <a:bodyPr/>
                    <a:lstStyle/>
                    <a:p>
                      <a:r>
                        <a:rPr lang="en-US" dirty="0"/>
                        <a:t>1</a:t>
                      </a:r>
                      <a:endParaRPr lang="x-none" dirty="0"/>
                    </a:p>
                  </a:txBody>
                  <a:tcPr/>
                </a:tc>
                <a:extLst>
                  <a:ext uri="{0D108BD9-81ED-4DB2-BD59-A6C34878D82A}">
                    <a16:rowId xmlns:a16="http://schemas.microsoft.com/office/drawing/2014/main" xmlns="" val="2182624800"/>
                  </a:ext>
                </a:extLst>
              </a:tr>
              <a:tr h="370840">
                <a:tc>
                  <a:txBody>
                    <a:bodyPr/>
                    <a:lstStyle/>
                    <a:p>
                      <a:r>
                        <a:rPr lang="en-US" dirty="0"/>
                        <a:t>0</a:t>
                      </a:r>
                      <a:endParaRPr lang="x-none" dirty="0"/>
                    </a:p>
                  </a:txBody>
                  <a:tcPr/>
                </a:tc>
                <a:tc>
                  <a:txBody>
                    <a:bodyPr/>
                    <a:lstStyle/>
                    <a:p>
                      <a:r>
                        <a:rPr lang="en-US" dirty="0"/>
                        <a:t>1</a:t>
                      </a:r>
                      <a:endParaRPr lang="x-none" dirty="0"/>
                    </a:p>
                  </a:txBody>
                  <a:tcPr/>
                </a:tc>
                <a:tc>
                  <a:txBody>
                    <a:bodyPr/>
                    <a:lstStyle/>
                    <a:p>
                      <a:r>
                        <a:rPr lang="en-US" dirty="0"/>
                        <a:t>0</a:t>
                      </a:r>
                      <a:endParaRPr lang="x-none" dirty="0"/>
                    </a:p>
                  </a:txBody>
                  <a:tcPr/>
                </a:tc>
                <a:tc>
                  <a:txBody>
                    <a:bodyPr/>
                    <a:lstStyle/>
                    <a:p>
                      <a:r>
                        <a:rPr lang="en-US" dirty="0"/>
                        <a:t>1</a:t>
                      </a:r>
                      <a:endParaRPr lang="x-none" dirty="0"/>
                    </a:p>
                  </a:txBody>
                  <a:tcPr/>
                </a:tc>
                <a:tc>
                  <a:txBody>
                    <a:bodyPr/>
                    <a:lstStyle/>
                    <a:p>
                      <a:r>
                        <a:rPr lang="en-US" dirty="0"/>
                        <a:t>0</a:t>
                      </a:r>
                      <a:endParaRPr lang="x-none" dirty="0"/>
                    </a:p>
                  </a:txBody>
                  <a:tcPr/>
                </a:tc>
                <a:extLst>
                  <a:ext uri="{0D108BD9-81ED-4DB2-BD59-A6C34878D82A}">
                    <a16:rowId xmlns:a16="http://schemas.microsoft.com/office/drawing/2014/main" xmlns="" val="3414169628"/>
                  </a:ext>
                </a:extLst>
              </a:tr>
              <a:tr h="370840">
                <a:tc>
                  <a:txBody>
                    <a:bodyPr/>
                    <a:lstStyle/>
                    <a:p>
                      <a:r>
                        <a:rPr lang="en-US" dirty="0"/>
                        <a:t>1</a:t>
                      </a:r>
                      <a:endParaRPr lang="x-none" dirty="0"/>
                    </a:p>
                  </a:txBody>
                  <a:tcPr/>
                </a:tc>
                <a:tc>
                  <a:txBody>
                    <a:bodyPr/>
                    <a:lstStyle/>
                    <a:p>
                      <a:r>
                        <a:rPr lang="en-US" dirty="0"/>
                        <a:t>0</a:t>
                      </a:r>
                      <a:endParaRPr lang="x-none" dirty="0"/>
                    </a:p>
                  </a:txBody>
                  <a:tcPr/>
                </a:tc>
                <a:tc>
                  <a:txBody>
                    <a:bodyPr/>
                    <a:lstStyle/>
                    <a:p>
                      <a:r>
                        <a:rPr lang="en-US" dirty="0"/>
                        <a:t>0</a:t>
                      </a:r>
                      <a:endParaRPr lang="x-none" dirty="0"/>
                    </a:p>
                  </a:txBody>
                  <a:tcPr/>
                </a:tc>
                <a:tc>
                  <a:txBody>
                    <a:bodyPr/>
                    <a:lstStyle/>
                    <a:p>
                      <a:r>
                        <a:rPr lang="en-US" dirty="0"/>
                        <a:t>1</a:t>
                      </a:r>
                      <a:endParaRPr lang="x-none" dirty="0"/>
                    </a:p>
                  </a:txBody>
                  <a:tcPr/>
                </a:tc>
                <a:tc>
                  <a:txBody>
                    <a:bodyPr/>
                    <a:lstStyle/>
                    <a:p>
                      <a:r>
                        <a:rPr lang="en-US" dirty="0"/>
                        <a:t>1</a:t>
                      </a:r>
                      <a:endParaRPr lang="x-none" dirty="0"/>
                    </a:p>
                  </a:txBody>
                  <a:tcPr/>
                </a:tc>
                <a:extLst>
                  <a:ext uri="{0D108BD9-81ED-4DB2-BD59-A6C34878D82A}">
                    <a16:rowId xmlns:a16="http://schemas.microsoft.com/office/drawing/2014/main" xmlns="" val="981969588"/>
                  </a:ext>
                </a:extLst>
              </a:tr>
              <a:tr h="370840">
                <a:tc>
                  <a:txBody>
                    <a:bodyPr/>
                    <a:lstStyle/>
                    <a:p>
                      <a:r>
                        <a:rPr lang="en-US" dirty="0"/>
                        <a:t>1</a:t>
                      </a:r>
                      <a:endParaRPr lang="x-none" dirty="0"/>
                    </a:p>
                  </a:txBody>
                  <a:tcPr/>
                </a:tc>
                <a:tc>
                  <a:txBody>
                    <a:bodyPr/>
                    <a:lstStyle/>
                    <a:p>
                      <a:r>
                        <a:rPr lang="en-US" dirty="0"/>
                        <a:t>1</a:t>
                      </a:r>
                      <a:endParaRPr lang="x-none" dirty="0"/>
                    </a:p>
                  </a:txBody>
                  <a:tcPr/>
                </a:tc>
                <a:tc>
                  <a:txBody>
                    <a:bodyPr/>
                    <a:lstStyle/>
                    <a:p>
                      <a:r>
                        <a:rPr lang="en-US" dirty="0"/>
                        <a:t>1</a:t>
                      </a:r>
                      <a:endParaRPr lang="x-none" dirty="0"/>
                    </a:p>
                  </a:txBody>
                  <a:tcPr/>
                </a:tc>
                <a:tc>
                  <a:txBody>
                    <a:bodyPr/>
                    <a:lstStyle/>
                    <a:p>
                      <a:r>
                        <a:rPr lang="en-US" dirty="0"/>
                        <a:t>0</a:t>
                      </a:r>
                      <a:endParaRPr lang="x-none" dirty="0"/>
                    </a:p>
                  </a:txBody>
                  <a:tcPr/>
                </a:tc>
                <a:tc>
                  <a:txBody>
                    <a:bodyPr/>
                    <a:lstStyle/>
                    <a:p>
                      <a:r>
                        <a:rPr lang="en-US" dirty="0"/>
                        <a:t>1</a:t>
                      </a:r>
                      <a:endParaRPr lang="x-none" dirty="0"/>
                    </a:p>
                  </a:txBody>
                  <a:tcPr/>
                </a:tc>
                <a:extLst>
                  <a:ext uri="{0D108BD9-81ED-4DB2-BD59-A6C34878D82A}">
                    <a16:rowId xmlns:a16="http://schemas.microsoft.com/office/drawing/2014/main" xmlns="" val="218345680"/>
                  </a:ext>
                </a:extLst>
              </a:tr>
            </a:tbl>
          </a:graphicData>
        </a:graphic>
      </p:graphicFrame>
      <p:graphicFrame>
        <p:nvGraphicFramePr>
          <p:cNvPr id="31" name="Table 8">
            <a:extLst>
              <a:ext uri="{FF2B5EF4-FFF2-40B4-BE49-F238E27FC236}">
                <a16:creationId xmlns:a16="http://schemas.microsoft.com/office/drawing/2014/main" xmlns="" id="{4FCB3A38-B28B-3050-87F3-D8FC88EADD08}"/>
              </a:ext>
            </a:extLst>
          </p:cNvPr>
          <p:cNvGraphicFramePr>
            <a:graphicFrameLocks/>
          </p:cNvGraphicFramePr>
          <p:nvPr>
            <p:extLst>
              <p:ext uri="{D42A27DB-BD31-4B8C-83A1-F6EECF244321}">
                <p14:modId xmlns:p14="http://schemas.microsoft.com/office/powerpoint/2010/main" val="1073095882"/>
              </p:ext>
            </p:extLst>
          </p:nvPr>
        </p:nvGraphicFramePr>
        <p:xfrm>
          <a:off x="2660930" y="4379690"/>
          <a:ext cx="3883305" cy="1854200"/>
        </p:xfrm>
        <a:graphic>
          <a:graphicData uri="http://schemas.openxmlformats.org/drawingml/2006/table">
            <a:tbl>
              <a:tblPr firstRow="1" bandRow="1">
                <a:tableStyleId>{5940675A-B579-460E-94D1-54222C63F5DA}</a:tableStyleId>
              </a:tblPr>
              <a:tblGrid>
                <a:gridCol w="776661">
                  <a:extLst>
                    <a:ext uri="{9D8B030D-6E8A-4147-A177-3AD203B41FA5}">
                      <a16:colId xmlns:a16="http://schemas.microsoft.com/office/drawing/2014/main" xmlns="" val="4106249419"/>
                    </a:ext>
                  </a:extLst>
                </a:gridCol>
                <a:gridCol w="776661">
                  <a:extLst>
                    <a:ext uri="{9D8B030D-6E8A-4147-A177-3AD203B41FA5}">
                      <a16:colId xmlns:a16="http://schemas.microsoft.com/office/drawing/2014/main" xmlns="" val="1087069910"/>
                    </a:ext>
                  </a:extLst>
                </a:gridCol>
                <a:gridCol w="776661">
                  <a:extLst>
                    <a:ext uri="{9D8B030D-6E8A-4147-A177-3AD203B41FA5}">
                      <a16:colId xmlns:a16="http://schemas.microsoft.com/office/drawing/2014/main" xmlns="" val="2496425551"/>
                    </a:ext>
                  </a:extLst>
                </a:gridCol>
                <a:gridCol w="776661">
                  <a:extLst>
                    <a:ext uri="{9D8B030D-6E8A-4147-A177-3AD203B41FA5}">
                      <a16:colId xmlns:a16="http://schemas.microsoft.com/office/drawing/2014/main" xmlns="" val="273624275"/>
                    </a:ext>
                  </a:extLst>
                </a:gridCol>
                <a:gridCol w="776661">
                  <a:extLst>
                    <a:ext uri="{9D8B030D-6E8A-4147-A177-3AD203B41FA5}">
                      <a16:colId xmlns:a16="http://schemas.microsoft.com/office/drawing/2014/main" xmlns="" val="1677242372"/>
                    </a:ext>
                  </a:extLst>
                </a:gridCol>
              </a:tblGrid>
              <a:tr h="370840">
                <a:tc>
                  <a:txBody>
                    <a:bodyPr/>
                    <a:lstStyle/>
                    <a:p>
                      <a:endParaRPr lang="x-none"/>
                    </a:p>
                  </a:txBody>
                  <a:tcPr/>
                </a:tc>
                <a:tc>
                  <a:txBody>
                    <a:bodyPr/>
                    <a:lstStyle/>
                    <a:p>
                      <a:endParaRPr lang="x-none" dirty="0">
                        <a:solidFill>
                          <a:srgbClr val="FF0000"/>
                        </a:solidFill>
                        <a:highlight>
                          <a:srgbClr val="FFFF00"/>
                        </a:highlight>
                      </a:endParaRPr>
                    </a:p>
                  </a:txBody>
                  <a:tcPr>
                    <a:solidFill>
                      <a:schemeClr val="accent2"/>
                    </a:solidFill>
                  </a:tcPr>
                </a:tc>
                <a:tc>
                  <a:txBody>
                    <a:bodyPr/>
                    <a:lstStyle/>
                    <a:p>
                      <a:endParaRPr lang="x-none"/>
                    </a:p>
                  </a:txBody>
                  <a:tcPr/>
                </a:tc>
                <a:tc>
                  <a:txBody>
                    <a:bodyPr/>
                    <a:lstStyle/>
                    <a:p>
                      <a:endParaRPr lang="x-none" dirty="0"/>
                    </a:p>
                  </a:txBody>
                  <a:tcPr>
                    <a:solidFill>
                      <a:schemeClr val="accent2"/>
                    </a:solidFill>
                  </a:tcPr>
                </a:tc>
                <a:tc>
                  <a:txBody>
                    <a:bodyPr/>
                    <a:lstStyle/>
                    <a:p>
                      <a:endParaRPr lang="x-none"/>
                    </a:p>
                  </a:txBody>
                  <a:tcPr/>
                </a:tc>
                <a:extLst>
                  <a:ext uri="{0D108BD9-81ED-4DB2-BD59-A6C34878D82A}">
                    <a16:rowId xmlns:a16="http://schemas.microsoft.com/office/drawing/2014/main" xmlns="" val="3086318672"/>
                  </a:ext>
                </a:extLst>
              </a:tr>
              <a:tr h="370840">
                <a:tc>
                  <a:txBody>
                    <a:bodyPr/>
                    <a:lstStyle/>
                    <a:p>
                      <a:endParaRPr lang="x-none"/>
                    </a:p>
                  </a:txBody>
                  <a:tcPr/>
                </a:tc>
                <a:tc>
                  <a:txBody>
                    <a:bodyPr/>
                    <a:lstStyle/>
                    <a:p>
                      <a:endParaRPr lang="x-none"/>
                    </a:p>
                  </a:txBody>
                  <a:tcPr/>
                </a:tc>
                <a:tc>
                  <a:txBody>
                    <a:bodyPr/>
                    <a:lstStyle/>
                    <a:p>
                      <a:endParaRPr lang="x-none" dirty="0"/>
                    </a:p>
                  </a:txBody>
                  <a:tcPr/>
                </a:tc>
                <a:tc>
                  <a:txBody>
                    <a:bodyPr/>
                    <a:lstStyle/>
                    <a:p>
                      <a:endParaRPr lang="x-none"/>
                    </a:p>
                  </a:txBody>
                  <a:tcPr/>
                </a:tc>
                <a:tc>
                  <a:txBody>
                    <a:bodyPr/>
                    <a:lstStyle/>
                    <a:p>
                      <a:endParaRPr lang="x-none"/>
                    </a:p>
                  </a:txBody>
                  <a:tcPr/>
                </a:tc>
                <a:extLst>
                  <a:ext uri="{0D108BD9-81ED-4DB2-BD59-A6C34878D82A}">
                    <a16:rowId xmlns:a16="http://schemas.microsoft.com/office/drawing/2014/main" xmlns="" val="1674572022"/>
                  </a:ext>
                </a:extLst>
              </a:tr>
              <a:tr h="370840">
                <a:tc>
                  <a:txBody>
                    <a:bodyPr/>
                    <a:lstStyle/>
                    <a:p>
                      <a:endParaRPr lang="x-none" dirty="0"/>
                    </a:p>
                  </a:txBody>
                  <a:tcPr>
                    <a:solidFill>
                      <a:schemeClr val="accent2"/>
                    </a:solidFill>
                  </a:tcPr>
                </a:tc>
                <a:tc>
                  <a:txBody>
                    <a:bodyPr/>
                    <a:lstStyle/>
                    <a:p>
                      <a:endParaRPr lang="x-none" dirty="0"/>
                    </a:p>
                  </a:txBody>
                  <a:tcPr/>
                </a:tc>
                <a:tc>
                  <a:txBody>
                    <a:bodyPr/>
                    <a:lstStyle/>
                    <a:p>
                      <a:endParaRPr lang="x-none" dirty="0"/>
                    </a:p>
                  </a:txBody>
                  <a:tcPr>
                    <a:solidFill>
                      <a:schemeClr val="accent2"/>
                    </a:solidFill>
                  </a:tcPr>
                </a:tc>
                <a:tc>
                  <a:txBody>
                    <a:bodyPr/>
                    <a:lstStyle/>
                    <a:p>
                      <a:endParaRPr lang="x-none"/>
                    </a:p>
                  </a:txBody>
                  <a:tcPr/>
                </a:tc>
                <a:tc>
                  <a:txBody>
                    <a:bodyPr/>
                    <a:lstStyle/>
                    <a:p>
                      <a:endParaRPr lang="x-none" dirty="0"/>
                    </a:p>
                  </a:txBody>
                  <a:tcPr>
                    <a:solidFill>
                      <a:schemeClr val="accent2"/>
                    </a:solidFill>
                  </a:tcPr>
                </a:tc>
                <a:extLst>
                  <a:ext uri="{0D108BD9-81ED-4DB2-BD59-A6C34878D82A}">
                    <a16:rowId xmlns:a16="http://schemas.microsoft.com/office/drawing/2014/main" xmlns="" val="3873495772"/>
                  </a:ext>
                </a:extLst>
              </a:tr>
              <a:tr h="370840">
                <a:tc>
                  <a:txBody>
                    <a:bodyPr/>
                    <a:lstStyle/>
                    <a:p>
                      <a:endParaRPr lang="x-none"/>
                    </a:p>
                  </a:txBody>
                  <a:tcPr/>
                </a:tc>
                <a:tc>
                  <a:txBody>
                    <a:bodyPr/>
                    <a:lstStyle/>
                    <a:p>
                      <a:endParaRPr lang="x-none" dirty="0"/>
                    </a:p>
                  </a:txBody>
                  <a:tcPr>
                    <a:solidFill>
                      <a:schemeClr val="accent2"/>
                    </a:solidFill>
                  </a:tcPr>
                </a:tc>
                <a:tc>
                  <a:txBody>
                    <a:bodyPr/>
                    <a:lstStyle/>
                    <a:p>
                      <a:endParaRPr lang="x-none" dirty="0"/>
                    </a:p>
                  </a:txBody>
                  <a:tcPr>
                    <a:solidFill>
                      <a:schemeClr val="accent2"/>
                    </a:solidFill>
                  </a:tcPr>
                </a:tc>
                <a:tc>
                  <a:txBody>
                    <a:bodyPr/>
                    <a:lstStyle/>
                    <a:p>
                      <a:endParaRPr lang="x-none"/>
                    </a:p>
                  </a:txBody>
                  <a:tcPr/>
                </a:tc>
                <a:tc>
                  <a:txBody>
                    <a:bodyPr/>
                    <a:lstStyle/>
                    <a:p>
                      <a:endParaRPr lang="x-none"/>
                    </a:p>
                  </a:txBody>
                  <a:tcPr/>
                </a:tc>
                <a:extLst>
                  <a:ext uri="{0D108BD9-81ED-4DB2-BD59-A6C34878D82A}">
                    <a16:rowId xmlns:a16="http://schemas.microsoft.com/office/drawing/2014/main" xmlns="" val="755087390"/>
                  </a:ext>
                </a:extLst>
              </a:tr>
              <a:tr h="370840">
                <a:tc>
                  <a:txBody>
                    <a:bodyPr/>
                    <a:lstStyle/>
                    <a:p>
                      <a:endParaRPr lang="x-none"/>
                    </a:p>
                  </a:txBody>
                  <a:tcPr/>
                </a:tc>
                <a:tc>
                  <a:txBody>
                    <a:bodyPr/>
                    <a:lstStyle/>
                    <a:p>
                      <a:endParaRPr lang="x-none" dirty="0"/>
                    </a:p>
                  </a:txBody>
                  <a:tcPr/>
                </a:tc>
                <a:tc>
                  <a:txBody>
                    <a:bodyPr/>
                    <a:lstStyle/>
                    <a:p>
                      <a:endParaRPr lang="x-none"/>
                    </a:p>
                  </a:txBody>
                  <a:tcPr/>
                </a:tc>
                <a:tc>
                  <a:txBody>
                    <a:bodyPr/>
                    <a:lstStyle/>
                    <a:p>
                      <a:endParaRPr lang="x-none" dirty="0"/>
                    </a:p>
                  </a:txBody>
                  <a:tcPr>
                    <a:solidFill>
                      <a:schemeClr val="accent2"/>
                    </a:solidFill>
                  </a:tcPr>
                </a:tc>
                <a:tc>
                  <a:txBody>
                    <a:bodyPr/>
                    <a:lstStyle/>
                    <a:p>
                      <a:endParaRPr lang="x-none" dirty="0"/>
                    </a:p>
                  </a:txBody>
                  <a:tcPr/>
                </a:tc>
                <a:extLst>
                  <a:ext uri="{0D108BD9-81ED-4DB2-BD59-A6C34878D82A}">
                    <a16:rowId xmlns:a16="http://schemas.microsoft.com/office/drawing/2014/main" xmlns="" val="2402051662"/>
                  </a:ext>
                </a:extLst>
              </a:tr>
            </a:tbl>
          </a:graphicData>
        </a:graphic>
      </p:graphicFrame>
      <mc:AlternateContent xmlns:mc="http://schemas.openxmlformats.org/markup-compatibility/2006" xmlns:p14="http://schemas.microsoft.com/office/powerpoint/2010/main">
        <mc:Choice Requires="p14">
          <p:contentPart p14:bwMode="auto" r:id="rId2">
            <p14:nvContentPartPr>
              <p14:cNvPr id="32" name="Ink 31">
                <a:extLst>
                  <a:ext uri="{FF2B5EF4-FFF2-40B4-BE49-F238E27FC236}">
                    <a16:creationId xmlns:a16="http://schemas.microsoft.com/office/drawing/2014/main" xmlns="" id="{66BF3BFD-07C8-AB02-E307-59357CFF513F}"/>
                  </a:ext>
                </a:extLst>
              </p14:cNvPr>
              <p14:cNvContentPartPr/>
              <p14:nvPr/>
            </p14:nvContentPartPr>
            <p14:xfrm>
              <a:off x="3065421" y="4464459"/>
              <a:ext cx="3023640" cy="1577160"/>
            </p14:xfrm>
          </p:contentPart>
        </mc:Choice>
        <mc:Fallback xmlns="">
          <p:pic>
            <p:nvPicPr>
              <p:cNvPr id="32" name="Ink 31">
                <a:extLst>
                  <a:ext uri="{FF2B5EF4-FFF2-40B4-BE49-F238E27FC236}">
                    <a16:creationId xmlns:a16="http://schemas.microsoft.com/office/drawing/2014/main" id="{66BF3BFD-07C8-AB02-E307-59357CFF513F}"/>
                  </a:ext>
                </a:extLst>
              </p:cNvPr>
              <p:cNvPicPr/>
              <p:nvPr/>
            </p:nvPicPr>
            <p:blipFill>
              <a:blip r:embed="rId3"/>
              <a:stretch>
                <a:fillRect/>
              </a:stretch>
            </p:blipFill>
            <p:spPr>
              <a:xfrm>
                <a:off x="3056421" y="4455459"/>
                <a:ext cx="3041280" cy="15948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3" name="Ink 32">
                <a:extLst>
                  <a:ext uri="{FF2B5EF4-FFF2-40B4-BE49-F238E27FC236}">
                    <a16:creationId xmlns:a16="http://schemas.microsoft.com/office/drawing/2014/main" xmlns="" id="{B589B280-63BA-DE14-0942-E4CA9B959E18}"/>
                  </a:ext>
                </a:extLst>
              </p14:cNvPr>
              <p14:cNvContentPartPr/>
              <p14:nvPr/>
            </p14:nvContentPartPr>
            <p14:xfrm>
              <a:off x="-415419" y="3854979"/>
              <a:ext cx="299160" cy="36000"/>
            </p14:xfrm>
          </p:contentPart>
        </mc:Choice>
        <mc:Fallback xmlns="">
          <p:pic>
            <p:nvPicPr>
              <p:cNvPr id="33" name="Ink 32">
                <a:extLst>
                  <a:ext uri="{FF2B5EF4-FFF2-40B4-BE49-F238E27FC236}">
                    <a16:creationId xmlns:a16="http://schemas.microsoft.com/office/drawing/2014/main" id="{B589B280-63BA-DE14-0942-E4CA9B959E18}"/>
                  </a:ext>
                </a:extLst>
              </p:cNvPr>
              <p:cNvPicPr/>
              <p:nvPr/>
            </p:nvPicPr>
            <p:blipFill>
              <a:blip r:embed="rId5"/>
              <a:stretch>
                <a:fillRect/>
              </a:stretch>
            </p:blipFill>
            <p:spPr>
              <a:xfrm>
                <a:off x="-424419" y="3845979"/>
                <a:ext cx="316800" cy="53640"/>
              </a:xfrm>
              <a:prstGeom prst="rect">
                <a:avLst/>
              </a:prstGeom>
            </p:spPr>
          </p:pic>
        </mc:Fallback>
      </mc:AlternateContent>
    </p:spTree>
    <p:extLst>
      <p:ext uri="{BB962C8B-B14F-4D97-AF65-F5344CB8AC3E}">
        <p14:creationId xmlns:p14="http://schemas.microsoft.com/office/powerpoint/2010/main" val="2097033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4A1DEB-298A-C088-D7B5-5E46BE0D39EA}"/>
              </a:ext>
            </a:extLst>
          </p:cNvPr>
          <p:cNvSpPr>
            <a:spLocks noGrp="1"/>
          </p:cNvSpPr>
          <p:nvPr>
            <p:ph type="title"/>
          </p:nvPr>
        </p:nvSpPr>
        <p:spPr>
          <a:xfrm>
            <a:off x="-1156448" y="599679"/>
            <a:ext cx="7467601" cy="1572768"/>
          </a:xfrm>
        </p:spPr>
        <p:txBody>
          <a:bodyPr/>
          <a:lstStyle/>
          <a:p>
            <a:pPr algn="ctr"/>
            <a:r>
              <a:rPr lang="en-US" dirty="0"/>
              <a:t>Outline</a:t>
            </a:r>
            <a:endParaRPr lang="x-none" dirty="0"/>
          </a:p>
        </p:txBody>
      </p:sp>
      <p:sp>
        <p:nvSpPr>
          <p:cNvPr id="3" name="Text Placeholder 2">
            <a:extLst>
              <a:ext uri="{FF2B5EF4-FFF2-40B4-BE49-F238E27FC236}">
                <a16:creationId xmlns:a16="http://schemas.microsoft.com/office/drawing/2014/main" xmlns="" id="{BD6AF482-424E-1D7D-B232-3E1ED9EBA8D4}"/>
              </a:ext>
            </a:extLst>
          </p:cNvPr>
          <p:cNvSpPr>
            <a:spLocks noGrp="1"/>
          </p:cNvSpPr>
          <p:nvPr>
            <p:ph type="body" sz="quarter" idx="14"/>
          </p:nvPr>
        </p:nvSpPr>
        <p:spPr>
          <a:xfrm>
            <a:off x="1210235" y="2172447"/>
            <a:ext cx="6591300" cy="3403600"/>
          </a:xfrm>
        </p:spPr>
        <p:txBody>
          <a:bodyPr/>
          <a:lstStyle/>
          <a:p>
            <a:pPr indent="-1270" rtl="0">
              <a:spcBef>
                <a:spcPts val="200"/>
              </a:spcBef>
              <a:spcAft>
                <a:spcPts val="200"/>
              </a:spcAft>
            </a:pPr>
            <a:r>
              <a:rPr lang="en-US" sz="1800" b="0" i="0" u="none" strike="noStrike" dirty="0">
                <a:solidFill>
                  <a:srgbClr val="000000"/>
                </a:solidFill>
                <a:effectLst/>
                <a:latin typeface="Times New Roman" panose="02020603050405020304" pitchFamily="18" charset="0"/>
              </a:rPr>
              <a:t>Recursion </a:t>
            </a:r>
          </a:p>
          <a:p>
            <a:pPr indent="-1270" rtl="0">
              <a:spcBef>
                <a:spcPts val="200"/>
              </a:spcBef>
              <a:spcAft>
                <a:spcPts val="200"/>
              </a:spcAft>
            </a:pPr>
            <a:r>
              <a:rPr lang="en-US" dirty="0">
                <a:solidFill>
                  <a:srgbClr val="000000"/>
                </a:solidFill>
                <a:latin typeface="Times New Roman" panose="02020603050405020304" pitchFamily="18" charset="0"/>
              </a:rPr>
              <a:t>Types of Recursion</a:t>
            </a:r>
          </a:p>
          <a:p>
            <a:pPr indent="-1270" rtl="0">
              <a:spcBef>
                <a:spcPts val="200"/>
              </a:spcBef>
              <a:spcAft>
                <a:spcPts val="200"/>
              </a:spcAft>
            </a:pPr>
            <a:r>
              <a:rPr lang="en-US" dirty="0">
                <a:solidFill>
                  <a:srgbClr val="000000"/>
                </a:solidFill>
                <a:latin typeface="Times New Roman" panose="02020603050405020304" pitchFamily="18" charset="0"/>
              </a:rPr>
              <a:t>Direct In direct Recursion </a:t>
            </a:r>
          </a:p>
          <a:p>
            <a:pPr indent="-1270" rtl="0">
              <a:spcBef>
                <a:spcPts val="200"/>
              </a:spcBef>
              <a:spcAft>
                <a:spcPts val="200"/>
              </a:spcAft>
            </a:pPr>
            <a:r>
              <a:rPr lang="en-US" dirty="0">
                <a:solidFill>
                  <a:srgbClr val="000000"/>
                </a:solidFill>
                <a:latin typeface="Times New Roman" panose="02020603050405020304" pitchFamily="18" charset="0"/>
              </a:rPr>
              <a:t>Tail Non Recursion </a:t>
            </a:r>
          </a:p>
          <a:p>
            <a:pPr indent="-1270" rtl="0">
              <a:spcBef>
                <a:spcPts val="200"/>
              </a:spcBef>
              <a:spcAft>
                <a:spcPts val="200"/>
              </a:spcAft>
            </a:pPr>
            <a:r>
              <a:rPr lang="en-US" sz="1800" b="0" i="0" u="none" strike="noStrike" dirty="0">
                <a:solidFill>
                  <a:srgbClr val="000000"/>
                </a:solidFill>
                <a:effectLst/>
                <a:latin typeface="Times New Roman" panose="02020603050405020304" pitchFamily="18" charset="0"/>
              </a:rPr>
              <a:t>Backtracking </a:t>
            </a:r>
          </a:p>
        </p:txBody>
      </p:sp>
    </p:spTree>
    <p:extLst>
      <p:ext uri="{BB962C8B-B14F-4D97-AF65-F5344CB8AC3E}">
        <p14:creationId xmlns:p14="http://schemas.microsoft.com/office/powerpoint/2010/main" val="6920535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D898CD-6A76-5FBD-940C-2B753DEA6FF5}"/>
              </a:ext>
            </a:extLst>
          </p:cNvPr>
          <p:cNvSpPr>
            <a:spLocks noGrp="1"/>
          </p:cNvSpPr>
          <p:nvPr>
            <p:ph type="title"/>
          </p:nvPr>
        </p:nvSpPr>
        <p:spPr/>
        <p:txBody>
          <a:bodyPr/>
          <a:lstStyle/>
          <a:p>
            <a:r>
              <a:rPr lang="en-US" dirty="0"/>
              <a:t>Rate in maze</a:t>
            </a:r>
            <a:endParaRPr lang="x-none" dirty="0"/>
          </a:p>
        </p:txBody>
      </p:sp>
      <p:pic>
        <p:nvPicPr>
          <p:cNvPr id="1026" name="Picture 2">
            <a:extLst>
              <a:ext uri="{FF2B5EF4-FFF2-40B4-BE49-F238E27FC236}">
                <a16:creationId xmlns:a16="http://schemas.microsoft.com/office/drawing/2014/main" xmlns="" id="{6BD02030-0446-BA48-D9BE-309FDACCB3F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069162" y="1420067"/>
            <a:ext cx="3457143" cy="3000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xmlns="" id="{6A281830-FDBC-E43A-116C-987E2FF0428C}"/>
              </a:ext>
            </a:extLst>
          </p:cNvPr>
          <p:cNvSpPr txBox="1"/>
          <p:nvPr/>
        </p:nvSpPr>
        <p:spPr>
          <a:xfrm>
            <a:off x="7799294" y="3219738"/>
            <a:ext cx="2877671" cy="1200329"/>
          </a:xfrm>
          <a:prstGeom prst="rect">
            <a:avLst/>
          </a:prstGeom>
          <a:noFill/>
        </p:spPr>
        <p:txBody>
          <a:bodyPr wrap="square">
            <a:spAutoFit/>
          </a:bodyPr>
          <a:lstStyle/>
          <a:p>
            <a:r>
              <a:rPr lang="x-none" dirty="0"/>
              <a:t> </a:t>
            </a:r>
            <a:r>
              <a:rPr lang="en-US" dirty="0"/>
              <a:t>	  </a:t>
            </a:r>
            <a:r>
              <a:rPr lang="x-none" dirty="0"/>
              <a:t>{1, 0, 0, 0}</a:t>
            </a:r>
          </a:p>
          <a:p>
            <a:r>
              <a:rPr lang="x-none" dirty="0"/>
              <a:t>                {1, 1, 0, 0}</a:t>
            </a:r>
          </a:p>
          <a:p>
            <a:r>
              <a:rPr lang="x-none" dirty="0"/>
              <a:t>                {0, 1, 0, 0}</a:t>
            </a:r>
          </a:p>
          <a:p>
            <a:r>
              <a:rPr lang="x-none" dirty="0"/>
              <a:t>                {0, 1, 1, 1}</a:t>
            </a:r>
          </a:p>
        </p:txBody>
      </p:sp>
    </p:spTree>
    <p:extLst>
      <p:ext uri="{BB962C8B-B14F-4D97-AF65-F5344CB8AC3E}">
        <p14:creationId xmlns:p14="http://schemas.microsoft.com/office/powerpoint/2010/main" val="2060995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structures</a:t>
            </a:r>
          </a:p>
        </p:txBody>
      </p:sp>
      <p:sp>
        <p:nvSpPr>
          <p:cNvPr id="3" name="Content Placeholder 2"/>
          <p:cNvSpPr>
            <a:spLocks noGrp="1"/>
          </p:cNvSpPr>
          <p:nvPr>
            <p:ph idx="1"/>
          </p:nvPr>
        </p:nvSpPr>
        <p:spPr/>
        <p:txBody>
          <a:bodyPr/>
          <a:lstStyle/>
          <a:p>
            <a:pPr>
              <a:buNone/>
            </a:pPr>
            <a:r>
              <a:rPr lang="en-US" dirty="0"/>
              <a:t>A data structure is a (often </a:t>
            </a:r>
            <a:r>
              <a:rPr lang="en-US" i="1" dirty="0"/>
              <a:t>non-obvious</a:t>
            </a:r>
            <a:r>
              <a:rPr lang="en-US" dirty="0"/>
              <a:t>) way to organize information to enable </a:t>
            </a:r>
            <a:r>
              <a:rPr lang="en-US" i="1" dirty="0">
                <a:solidFill>
                  <a:schemeClr val="accent2"/>
                </a:solidFill>
              </a:rPr>
              <a:t>efficient</a:t>
            </a:r>
            <a:r>
              <a:rPr lang="en-US" dirty="0"/>
              <a:t> computation over that information</a:t>
            </a:r>
          </a:p>
          <a:p>
            <a:pPr>
              <a:buNone/>
            </a:pPr>
            <a:endParaRPr lang="en-US" sz="1000" dirty="0"/>
          </a:p>
          <a:p>
            <a:pPr>
              <a:buNone/>
            </a:pPr>
            <a:r>
              <a:rPr lang="en-US" dirty="0"/>
              <a:t>A data structure supports certain </a:t>
            </a:r>
            <a:r>
              <a:rPr lang="en-US" i="1" dirty="0"/>
              <a:t>operations</a:t>
            </a:r>
            <a:r>
              <a:rPr lang="en-US" dirty="0"/>
              <a:t>, each with a:</a:t>
            </a:r>
          </a:p>
          <a:p>
            <a:pPr lvl="1"/>
            <a:r>
              <a:rPr lang="en-US" dirty="0"/>
              <a:t>Meaning: what does the operation do/return</a:t>
            </a:r>
          </a:p>
          <a:p>
            <a:pPr lvl="1"/>
            <a:r>
              <a:rPr lang="en-US" dirty="0"/>
              <a:t>Performance: how efficient is the operation</a:t>
            </a:r>
          </a:p>
          <a:p>
            <a:pPr lvl="1"/>
            <a:endParaRPr lang="en-US" sz="1000" dirty="0"/>
          </a:p>
          <a:p>
            <a:pPr>
              <a:buNone/>
            </a:pPr>
            <a:r>
              <a:rPr lang="en-US" dirty="0"/>
              <a:t>Examples:</a:t>
            </a:r>
          </a:p>
          <a:p>
            <a:pPr lvl="1"/>
            <a:r>
              <a:rPr lang="en-US" b="1" i="1" dirty="0"/>
              <a:t>List</a:t>
            </a:r>
            <a:r>
              <a:rPr lang="en-US" dirty="0"/>
              <a:t>  with operations </a:t>
            </a:r>
            <a:r>
              <a:rPr lang="en-US" b="1" dirty="0">
                <a:latin typeface="Courier New" pitchFamily="49" charset="0"/>
                <a:cs typeface="Courier New" pitchFamily="49" charset="0"/>
              </a:rPr>
              <a:t>insert</a:t>
            </a:r>
            <a:r>
              <a:rPr lang="en-US" dirty="0"/>
              <a:t> and </a:t>
            </a:r>
            <a:r>
              <a:rPr lang="en-US" b="1" dirty="0">
                <a:latin typeface="Courier New" pitchFamily="49" charset="0"/>
                <a:cs typeface="Courier New" pitchFamily="49" charset="0"/>
              </a:rPr>
              <a:t>delete</a:t>
            </a:r>
          </a:p>
          <a:p>
            <a:pPr lvl="1"/>
            <a:r>
              <a:rPr lang="en-US" b="1" i="1" dirty="0"/>
              <a:t>Stack</a:t>
            </a:r>
            <a:r>
              <a:rPr lang="en-US" dirty="0"/>
              <a:t>  with operations </a:t>
            </a:r>
            <a:r>
              <a:rPr lang="en-US" b="1" dirty="0">
                <a:latin typeface="Courier New" pitchFamily="49" charset="0"/>
                <a:cs typeface="Courier New" pitchFamily="49" charset="0"/>
              </a:rPr>
              <a:t>push</a:t>
            </a:r>
            <a:r>
              <a:rPr lang="en-US" dirty="0"/>
              <a:t> and </a:t>
            </a:r>
            <a:r>
              <a:rPr lang="en-US" b="1" dirty="0">
                <a:latin typeface="Courier New" pitchFamily="49" charset="0"/>
                <a:cs typeface="Courier New" pitchFamily="49" charset="0"/>
              </a:rPr>
              <a:t>pop</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structure</a:t>
            </a:r>
          </a:p>
        </p:txBody>
      </p:sp>
      <p:sp>
        <p:nvSpPr>
          <p:cNvPr id="3" name="Content Placeholder 2"/>
          <p:cNvSpPr>
            <a:spLocks noGrp="1"/>
          </p:cNvSpPr>
          <p:nvPr>
            <p:ph idx="1"/>
          </p:nvPr>
        </p:nvSpPr>
        <p:spPr>
          <a:xfrm>
            <a:off x="1058162" y="1981200"/>
            <a:ext cx="10719139" cy="1684867"/>
          </a:xfrm>
        </p:spPr>
        <p:txBody>
          <a:bodyPr>
            <a:normAutofit fontScale="92500"/>
          </a:bodyPr>
          <a:lstStyle/>
          <a:p>
            <a:pPr marL="457200" indent="-457200">
              <a:buFont typeface="+mj-lt"/>
              <a:buAutoNum type="arabicPeriod"/>
            </a:pPr>
            <a:r>
              <a:rPr lang="en-US" dirty="0"/>
              <a:t>Data structure is a particular way of storing and organizing data in a computer so that it can be used efficiently. </a:t>
            </a:r>
          </a:p>
          <a:p>
            <a:pPr marL="457200" indent="-457200">
              <a:buFont typeface="+mj-lt"/>
              <a:buAutoNum type="arabicPeriod"/>
            </a:pPr>
            <a:r>
              <a:rPr lang="en-US" dirty="0"/>
              <a:t>A data structure is a special format for organizing and storing data. General data structure types include arrays, files, linked lists, stacks, queues, trees, graphs and so on.</a:t>
            </a:r>
            <a:br>
              <a:rPr lang="en-US" dirty="0"/>
            </a:br>
            <a:r>
              <a:rPr lang="en-US" dirty="0"/>
              <a:t>Depending on the organization of the elements, data structures are classified into two types:</a:t>
            </a:r>
          </a:p>
          <a:p>
            <a:pPr lvl="1"/>
            <a:endParaRPr lang="en-US" dirty="0"/>
          </a:p>
        </p:txBody>
      </p:sp>
      <p:graphicFrame>
        <p:nvGraphicFramePr>
          <p:cNvPr id="5" name="Diagram 4"/>
          <p:cNvGraphicFramePr/>
          <p:nvPr/>
        </p:nvGraphicFramePr>
        <p:xfrm>
          <a:off x="1998133" y="3818467"/>
          <a:ext cx="8839199" cy="2728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66283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Classification of data Structure</a:t>
            </a:r>
          </a:p>
        </p:txBody>
      </p:sp>
      <p:pic>
        <p:nvPicPr>
          <p:cNvPr id="5" name="Content Placeholder 4">
            <a:extLst>
              <a:ext uri="{FF2B5EF4-FFF2-40B4-BE49-F238E27FC236}">
                <a16:creationId xmlns:a16="http://schemas.microsoft.com/office/drawing/2014/main" xmlns="" id="{E47D294A-A1EC-D017-B72C-685F044FB6E3}"/>
              </a:ext>
            </a:extLst>
          </p:cNvPr>
          <p:cNvPicPr>
            <a:picLocks noGrp="1" noChangeAspect="1"/>
          </p:cNvPicPr>
          <p:nvPr>
            <p:ph idx="1"/>
          </p:nvPr>
        </p:nvPicPr>
        <p:blipFill>
          <a:blip r:embed="rId2"/>
          <a:stretch>
            <a:fillRect/>
          </a:stretch>
        </p:blipFill>
        <p:spPr>
          <a:xfrm>
            <a:off x="3214332" y="1935219"/>
            <a:ext cx="6271803" cy="3017782"/>
          </a:xfrm>
        </p:spPr>
      </p:pic>
      <p:sp>
        <p:nvSpPr>
          <p:cNvPr id="7" name="TextBox 6">
            <a:extLst>
              <a:ext uri="{FF2B5EF4-FFF2-40B4-BE49-F238E27FC236}">
                <a16:creationId xmlns:a16="http://schemas.microsoft.com/office/drawing/2014/main" xmlns="" id="{DBE87A46-B66C-06FB-8B6A-D5042CA64CA7}"/>
              </a:ext>
            </a:extLst>
          </p:cNvPr>
          <p:cNvSpPr txBox="1"/>
          <p:nvPr/>
        </p:nvSpPr>
        <p:spPr>
          <a:xfrm>
            <a:off x="1546905" y="5421985"/>
            <a:ext cx="10582342" cy="646331"/>
          </a:xfrm>
          <a:prstGeom prst="rect">
            <a:avLst/>
          </a:prstGeom>
          <a:noFill/>
        </p:spPr>
        <p:txBody>
          <a:bodyPr wrap="square">
            <a:spAutoFit/>
          </a:bodyPr>
          <a:lstStyle/>
          <a:p>
            <a:r>
              <a:rPr lang="x-none" dirty="0"/>
              <a:t>The non­primitive data structures emphasize on structuring a group of</a:t>
            </a:r>
            <a:r>
              <a:rPr lang="en-US" dirty="0"/>
              <a:t> </a:t>
            </a:r>
            <a:r>
              <a:rPr lang="x-none" dirty="0"/>
              <a:t>homogeneous (same type) or heterogeneous (different type) data items.</a:t>
            </a:r>
          </a:p>
        </p:txBody>
      </p:sp>
    </p:spTree>
    <p:extLst>
      <p:ext uri="{BB962C8B-B14F-4D97-AF65-F5344CB8AC3E}">
        <p14:creationId xmlns:p14="http://schemas.microsoft.com/office/powerpoint/2010/main" val="2949263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 data types</a:t>
            </a:r>
          </a:p>
        </p:txBody>
      </p:sp>
      <p:sp>
        <p:nvSpPr>
          <p:cNvPr id="3" name="Content Placeholder 2"/>
          <p:cNvSpPr>
            <a:spLocks noGrp="1"/>
          </p:cNvSpPr>
          <p:nvPr>
            <p:ph idx="1"/>
          </p:nvPr>
        </p:nvSpPr>
        <p:spPr>
          <a:xfrm>
            <a:off x="1784539" y="1787463"/>
            <a:ext cx="9720073" cy="4539827"/>
          </a:xfrm>
        </p:spPr>
        <p:txBody>
          <a:bodyPr/>
          <a:lstStyle/>
          <a:p>
            <a:r>
              <a:rPr lang="en-US" dirty="0"/>
              <a:t>Abstract data types are entities that are the definition of data  and operations but don't have implementation.</a:t>
            </a:r>
          </a:p>
          <a:p>
            <a:r>
              <a:rPr lang="en-US" dirty="0"/>
              <a:t>We know what we are going to storing  and we also know what operation we are going to perform, and the way in which data is going to be stored depending upon what data structure we going through. </a:t>
            </a:r>
          </a:p>
          <a:p>
            <a:r>
              <a:rPr lang="en-US" dirty="0"/>
              <a:t>Why there is no implementation in ADT? </a:t>
            </a:r>
          </a:p>
          <a:p>
            <a:pPr lvl="1"/>
            <a:r>
              <a:rPr lang="en-US" dirty="0"/>
              <a:t>1. REASON IS DIFFERENT  PROGRAMING languages. </a:t>
            </a:r>
          </a:p>
          <a:p>
            <a:pPr lvl="2"/>
            <a:r>
              <a:rPr lang="en-US" dirty="0"/>
              <a:t>In c data structure will be implemented using structures concepts</a:t>
            </a:r>
          </a:p>
          <a:p>
            <a:pPr lvl="2"/>
            <a:r>
              <a:rPr lang="en-US" dirty="0"/>
              <a:t>In java followed by classes and objects. </a:t>
            </a:r>
          </a:p>
        </p:txBody>
      </p:sp>
      <p:sp>
        <p:nvSpPr>
          <p:cNvPr id="4" name="TextBox 3">
            <a:extLst>
              <a:ext uri="{FF2B5EF4-FFF2-40B4-BE49-F238E27FC236}">
                <a16:creationId xmlns:a16="http://schemas.microsoft.com/office/drawing/2014/main" xmlns="" id="{799AE2F6-5F57-62D6-E0DD-6325A98A2887}"/>
              </a:ext>
            </a:extLst>
          </p:cNvPr>
          <p:cNvSpPr txBox="1"/>
          <p:nvPr/>
        </p:nvSpPr>
        <p:spPr>
          <a:xfrm>
            <a:off x="6338047" y="5056094"/>
            <a:ext cx="5379719" cy="923330"/>
          </a:xfrm>
          <a:prstGeom prst="rect">
            <a:avLst/>
          </a:prstGeom>
          <a:noFill/>
        </p:spPr>
        <p:txBody>
          <a:bodyPr wrap="square" rtlCol="0">
            <a:spAutoFit/>
          </a:bodyPr>
          <a:lstStyle/>
          <a:p>
            <a:r>
              <a:rPr lang="en-US" dirty="0"/>
              <a:t>2 ways to look into Data structure</a:t>
            </a:r>
          </a:p>
          <a:p>
            <a:pPr marL="342900" indent="-342900">
              <a:buAutoNum type="arabicPeriod"/>
            </a:pPr>
            <a:r>
              <a:rPr lang="en-US" dirty="0"/>
              <a:t>Implementation way</a:t>
            </a:r>
          </a:p>
          <a:p>
            <a:pPr marL="342900" indent="-342900">
              <a:buAutoNum type="arabicPeriod"/>
            </a:pPr>
            <a:r>
              <a:rPr lang="en-US" dirty="0"/>
              <a:t>Logical way</a:t>
            </a:r>
            <a:endParaRPr lang="x-none" dirty="0"/>
          </a:p>
        </p:txBody>
      </p:sp>
    </p:spTree>
    <p:extLst>
      <p:ext uri="{BB962C8B-B14F-4D97-AF65-F5344CB8AC3E}">
        <p14:creationId xmlns:p14="http://schemas.microsoft.com/office/powerpoint/2010/main" val="1096717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ADT-DATA STRUCTURE EXAMPLE</a:t>
            </a:r>
          </a:p>
        </p:txBody>
      </p:sp>
      <p:pic>
        <p:nvPicPr>
          <p:cNvPr id="6" name="Picture 5"/>
          <p:cNvPicPr>
            <a:picLocks noChangeAspect="1"/>
          </p:cNvPicPr>
          <p:nvPr/>
        </p:nvPicPr>
        <p:blipFill rotWithShape="1">
          <a:blip r:embed="rId2"/>
          <a:srcRect t="19477" r="850" b="10014"/>
          <a:stretch/>
        </p:blipFill>
        <p:spPr>
          <a:xfrm>
            <a:off x="1426874" y="1930400"/>
            <a:ext cx="9884593" cy="3953933"/>
          </a:xfrm>
          <a:prstGeom prst="rect">
            <a:avLst/>
          </a:prstGeom>
        </p:spPr>
      </p:pic>
    </p:spTree>
    <p:extLst>
      <p:ext uri="{BB962C8B-B14F-4D97-AF65-F5344CB8AC3E}">
        <p14:creationId xmlns:p14="http://schemas.microsoft.com/office/powerpoint/2010/main" val="3143758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64C76B-8182-F9E7-3B14-97A3D3B430E1}"/>
              </a:ext>
            </a:extLst>
          </p:cNvPr>
          <p:cNvSpPr>
            <a:spLocks noGrp="1"/>
          </p:cNvSpPr>
          <p:nvPr>
            <p:ph type="title"/>
          </p:nvPr>
        </p:nvSpPr>
        <p:spPr/>
        <p:txBody>
          <a:bodyPr/>
          <a:lstStyle/>
          <a:p>
            <a:r>
              <a:rPr lang="en-US" dirty="0"/>
              <a:t>Different Approaches to Design an Algorithm: </a:t>
            </a:r>
            <a:endParaRPr lang="x-none" dirty="0"/>
          </a:p>
        </p:txBody>
      </p:sp>
      <p:sp>
        <p:nvSpPr>
          <p:cNvPr id="3" name="Content Placeholder 2">
            <a:extLst>
              <a:ext uri="{FF2B5EF4-FFF2-40B4-BE49-F238E27FC236}">
                <a16:creationId xmlns:a16="http://schemas.microsoft.com/office/drawing/2014/main" xmlns="" id="{03D30478-F13A-E348-69DC-0AFEBC2DE4A4}"/>
              </a:ext>
            </a:extLst>
          </p:cNvPr>
          <p:cNvSpPr>
            <a:spLocks noGrp="1"/>
          </p:cNvSpPr>
          <p:nvPr>
            <p:ph idx="1"/>
          </p:nvPr>
        </p:nvSpPr>
        <p:spPr/>
        <p:txBody>
          <a:bodyPr/>
          <a:lstStyle/>
          <a:p>
            <a:r>
              <a:rPr lang="en-US"/>
              <a:t>To save time (Time Complexity): A program that runs faster is a better program. </a:t>
            </a:r>
          </a:p>
          <a:p>
            <a:r>
              <a:rPr lang="en-US"/>
              <a:t>To save space (Space Complexity): A program that saves space over a competing program is 4 considerable desirable.</a:t>
            </a:r>
            <a:endParaRPr lang="x-none" dirty="0"/>
          </a:p>
        </p:txBody>
      </p:sp>
      <p:sp>
        <p:nvSpPr>
          <p:cNvPr id="5" name="TextBox 4">
            <a:extLst>
              <a:ext uri="{FF2B5EF4-FFF2-40B4-BE49-F238E27FC236}">
                <a16:creationId xmlns:a16="http://schemas.microsoft.com/office/drawing/2014/main" xmlns="" id="{E4244336-2F6F-1EA6-AB51-4C3923E7E87E}"/>
              </a:ext>
            </a:extLst>
          </p:cNvPr>
          <p:cNvSpPr txBox="1"/>
          <p:nvPr/>
        </p:nvSpPr>
        <p:spPr>
          <a:xfrm>
            <a:off x="1712259" y="4352836"/>
            <a:ext cx="6096000" cy="1200329"/>
          </a:xfrm>
          <a:prstGeom prst="rect">
            <a:avLst/>
          </a:prstGeom>
          <a:noFill/>
        </p:spPr>
        <p:txBody>
          <a:bodyPr wrap="square">
            <a:spAutoFit/>
          </a:bodyPr>
          <a:lstStyle/>
          <a:p>
            <a:r>
              <a:rPr lang="en-US" dirty="0"/>
              <a:t>The time complexity of an algorithm or a program is a function of the running time of the algorithm or a program. In other words, it is the amount of computer time it needs to run to completion</a:t>
            </a:r>
            <a:endParaRPr lang="x-none" dirty="0"/>
          </a:p>
        </p:txBody>
      </p:sp>
      <p:sp>
        <p:nvSpPr>
          <p:cNvPr id="7" name="TextBox 6">
            <a:extLst>
              <a:ext uri="{FF2B5EF4-FFF2-40B4-BE49-F238E27FC236}">
                <a16:creationId xmlns:a16="http://schemas.microsoft.com/office/drawing/2014/main" xmlns="" id="{625927CA-6EB6-A2F5-22C7-237F15281732}"/>
              </a:ext>
            </a:extLst>
          </p:cNvPr>
          <p:cNvSpPr txBox="1"/>
          <p:nvPr/>
        </p:nvSpPr>
        <p:spPr>
          <a:xfrm>
            <a:off x="5844988" y="5678157"/>
            <a:ext cx="6096000" cy="923330"/>
          </a:xfrm>
          <a:prstGeom prst="rect">
            <a:avLst/>
          </a:prstGeom>
          <a:noFill/>
        </p:spPr>
        <p:txBody>
          <a:bodyPr wrap="square">
            <a:spAutoFit/>
          </a:bodyPr>
          <a:lstStyle/>
          <a:p>
            <a:r>
              <a:rPr lang="en-US" dirty="0"/>
              <a:t>The space complexity of an algorithm or program is a function of the space needed by the algorithm or program to run to completion</a:t>
            </a:r>
            <a:endParaRPr lang="x-none" dirty="0"/>
          </a:p>
        </p:txBody>
      </p:sp>
    </p:spTree>
    <p:extLst>
      <p:ext uri="{BB962C8B-B14F-4D97-AF65-F5344CB8AC3E}">
        <p14:creationId xmlns:p14="http://schemas.microsoft.com/office/powerpoint/2010/main" val="636079796"/>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{9FBCE17C-D0EA-4EBD-AD2A-A5FCC6BBDDFC}tf78479028_win32</Template>
  <TotalTime>3338</TotalTime>
  <Words>1272</Words>
  <Application>Microsoft Office PowerPoint</Application>
  <PresentationFormat>Widescreen</PresentationFormat>
  <Paragraphs>216</Paragraphs>
  <Slides>30</Slides>
  <Notes>2</Notes>
  <HiddenSlides>0</HiddenSlides>
  <MMClips>0</MMClips>
  <ScaleCrop>false</ScaleCrop>
  <HeadingPairs>
    <vt:vector size="6" baseType="variant">
      <vt:variant>
        <vt:lpstr>Fonts Used</vt:lpstr>
      </vt:variant>
      <vt:variant>
        <vt:i4>14</vt:i4>
      </vt:variant>
      <vt:variant>
        <vt:lpstr>Theme</vt:lpstr>
      </vt:variant>
      <vt:variant>
        <vt:i4>5</vt:i4>
      </vt:variant>
      <vt:variant>
        <vt:lpstr>Slide Titles</vt:lpstr>
      </vt:variant>
      <vt:variant>
        <vt:i4>30</vt:i4>
      </vt:variant>
    </vt:vector>
  </HeadingPairs>
  <TitlesOfParts>
    <vt:vector size="49" baseType="lpstr">
      <vt:lpstr>Arial</vt:lpstr>
      <vt:lpstr>Arial MT</vt:lpstr>
      <vt:lpstr>Calibri</vt:lpstr>
      <vt:lpstr>Century Gothic</vt:lpstr>
      <vt:lpstr>Courier New</vt:lpstr>
      <vt:lpstr>Menlo</vt:lpstr>
      <vt:lpstr>Open Sans</vt:lpstr>
      <vt:lpstr>proxima-nova</vt:lpstr>
      <vt:lpstr>Segoe UI</vt:lpstr>
      <vt:lpstr>Segoe UI Light</vt:lpstr>
      <vt:lpstr>Source Sans Pro</vt:lpstr>
      <vt:lpstr>Symbol</vt:lpstr>
      <vt:lpstr>Times New Roman</vt:lpstr>
      <vt:lpstr>Wingdings 3</vt:lpstr>
      <vt:lpstr>Balancing Act</vt:lpstr>
      <vt:lpstr>Wellspring</vt:lpstr>
      <vt:lpstr>Star of the show</vt:lpstr>
      <vt:lpstr>Amusements</vt:lpstr>
      <vt:lpstr>Wisp</vt:lpstr>
      <vt:lpstr>Data structure  week 0ne</vt:lpstr>
      <vt:lpstr>Distribution of Assessment</vt:lpstr>
      <vt:lpstr>Outline</vt:lpstr>
      <vt:lpstr>Data structures</vt:lpstr>
      <vt:lpstr>Data structure</vt:lpstr>
      <vt:lpstr>Classification of data Structure</vt:lpstr>
      <vt:lpstr>Abstract data types</vt:lpstr>
      <vt:lpstr>ADT-DATA STRUCTURE EXAMPLE</vt:lpstr>
      <vt:lpstr>Different Approaches to Design an Algorithm: </vt:lpstr>
      <vt:lpstr>Why do we need them?</vt:lpstr>
      <vt:lpstr>Class One  </vt:lpstr>
      <vt:lpstr>Recursion Example</vt:lpstr>
      <vt:lpstr>Types of Recursion</vt:lpstr>
      <vt:lpstr>Tail &amp; non-Tail Recursion</vt:lpstr>
      <vt:lpstr>Direct and Indirect Recursion</vt:lpstr>
      <vt:lpstr>Tail and non tail recursion</vt:lpstr>
      <vt:lpstr>Example 02</vt:lpstr>
      <vt:lpstr>Example 03</vt:lpstr>
      <vt:lpstr>Recursion Application</vt:lpstr>
      <vt:lpstr>What is backtracking</vt:lpstr>
      <vt:lpstr>Backtracking Algorithm </vt:lpstr>
      <vt:lpstr>Example</vt:lpstr>
      <vt:lpstr>Example</vt:lpstr>
      <vt:lpstr>Recursion vs Backtracking</vt:lpstr>
      <vt:lpstr>Example </vt:lpstr>
      <vt:lpstr>N-Queen Problem</vt:lpstr>
      <vt:lpstr>Implementation</vt:lpstr>
      <vt:lpstr>Backtracking Example</vt:lpstr>
      <vt:lpstr>Rate in maze</vt:lpstr>
      <vt:lpstr>Rate in maze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  week 0ne</dc:title>
  <dc:creator>sobia iftikhar</dc:creator>
  <cp:lastModifiedBy>Administrator</cp:lastModifiedBy>
  <cp:revision>29</cp:revision>
  <dcterms:created xsi:type="dcterms:W3CDTF">2022-08-20T15:18:01Z</dcterms:created>
  <dcterms:modified xsi:type="dcterms:W3CDTF">2022-09-02T04:52:00Z</dcterms:modified>
</cp:coreProperties>
</file>